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6.xml" ContentType="application/vnd.openxmlformats-officedocument.presentationml.slideMaster+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notesSlides/notesSlide7.xml" ContentType="application/vnd.openxmlformats-officedocument.presentationml.notesSlide+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1.xml" ContentType="application/vnd.openxmlformats-officedocument.presentationml.slideLayout+xml"/>
  <Override PartName="/ppt/slideLayouts/slideLayout35.xml" ContentType="application/vnd.openxmlformats-officedocument.presentationml.slideLayout+xml"/>
  <Override PartName="/ppt/slideLayouts/slideLayout43.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8.xml" ContentType="application/vnd.openxmlformats-officedocument.presentationml.slideLayout+xml"/>
  <Override PartName="/ppt/slideLayouts/slideLayout57.xml" ContentType="application/vnd.openxmlformats-officedocument.presentationml.slideLayout+xml"/>
  <Override PartName="/ppt/slideLayouts/slideLayout42.xml" ContentType="application/vnd.openxmlformats-officedocument.presentationml.slideLayout+xml"/>
  <Override PartName="/ppt/slideLayouts/slideLayout55.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52.xml" ContentType="application/vnd.openxmlformats-officedocument.presentationml.slideLayout+xml"/>
  <Override PartName="/ppt/slideLayouts/slideLayout56.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5.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0" r:id="rId2"/>
    <p:sldMasterId id="2147483690" r:id="rId3"/>
    <p:sldMasterId id="2147483701" r:id="rId4"/>
    <p:sldMasterId id="2147483711" r:id="rId5"/>
    <p:sldMasterId id="2147483743" r:id="rId6"/>
  </p:sldMasterIdLst>
  <p:notesMasterIdLst>
    <p:notesMasterId r:id="rId17"/>
  </p:notesMasterIdLst>
  <p:handoutMasterIdLst>
    <p:handoutMasterId r:id="rId18"/>
  </p:handoutMasterIdLst>
  <p:sldIdLst>
    <p:sldId id="348" r:id="rId7"/>
    <p:sldId id="347" r:id="rId8"/>
    <p:sldId id="403" r:id="rId9"/>
    <p:sldId id="371" r:id="rId10"/>
    <p:sldId id="389" r:id="rId11"/>
    <p:sldId id="385" r:id="rId12"/>
    <p:sldId id="405" r:id="rId13"/>
    <p:sldId id="407" r:id="rId14"/>
    <p:sldId id="408" r:id="rId15"/>
    <p:sldId id="409"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9">
          <p15:clr>
            <a:srgbClr val="A4A3A4"/>
          </p15:clr>
        </p15:guide>
        <p15:guide id="2" pos="34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niel, Carla" initials="GC" lastIdx="25" clrIdx="0"/>
  <p:cmAuthor id="1" name="Epstein, Diana" initials="DE" lastIdx="35" clrIdx="1"/>
  <p:cmAuthor id="2" name="DiTommaso, Adrienne (Guest)" initials="DA(" lastIdx="10" clrIdx="2"/>
  <p:cmAuthor id="3" name="NORC" initials="N" lastIdx="18" clrIdx="3"/>
  <p:cmAuthor id="4" name="MacDonald, Andrew" initials="MA" lastIdx="11" clrIdx="4">
    <p:extLst>
      <p:ext uri="{19B8F6BF-5375-455C-9EA6-DF929625EA0E}">
        <p15:presenceInfo xmlns:p15="http://schemas.microsoft.com/office/powerpoint/2012/main" userId="S-1-5-21-2338163137-2684688362-157462135-36974" providerId="AD"/>
      </p:ext>
    </p:extLst>
  </p:cmAuthor>
  <p:cmAuthor id="5" name="Mike Long" initials="ML" lastIdx="17" clrIdx="5">
    <p:extLst>
      <p:ext uri="{19B8F6BF-5375-455C-9EA6-DF929625EA0E}">
        <p15:presenceInfo xmlns:p15="http://schemas.microsoft.com/office/powerpoint/2012/main" userId="Mike Long" providerId="None"/>
      </p:ext>
    </p:extLst>
  </p:cmAuthor>
  <p:cmAuthor id="6" name="Andrew Macdonald" initials="AJM" lastIdx="4" clrIdx="6">
    <p:extLst>
      <p:ext uri="{19B8F6BF-5375-455C-9EA6-DF929625EA0E}">
        <p15:presenceInfo xmlns:p15="http://schemas.microsoft.com/office/powerpoint/2012/main" userId="Andrew Macdona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BAB"/>
    <a:srgbClr val="BBDDF7"/>
    <a:srgbClr val="74BCF0"/>
    <a:srgbClr val="A84531"/>
    <a:srgbClr val="FCC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53" autoAdjust="0"/>
    <p:restoredTop sz="76179" autoAdjust="0"/>
  </p:normalViewPr>
  <p:slideViewPr>
    <p:cSldViewPr snapToGrid="0">
      <p:cViewPr varScale="1">
        <p:scale>
          <a:sx n="88" d="100"/>
          <a:sy n="88" d="100"/>
        </p:scale>
        <p:origin x="2724" y="96"/>
      </p:cViewPr>
      <p:guideLst>
        <p:guide orient="horz" pos="4249"/>
        <p:guide pos="34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1992"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0" tIns="46220" rIns="92440" bIns="46220"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0" tIns="46220" rIns="92440" bIns="46220" rtlCol="0"/>
          <a:lstStyle>
            <a:lvl1pPr algn="r">
              <a:defRPr sz="1200"/>
            </a:lvl1pPr>
          </a:lstStyle>
          <a:p>
            <a:fld id="{95051657-A195-C741-98D3-F193726ADD88}" type="datetime1">
              <a:rPr lang="en-US" smtClean="0"/>
              <a:t>12/17/2018</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0" tIns="46220" rIns="92440" bIns="46220" rtlCol="0" anchor="b"/>
          <a:lstStyle>
            <a:lvl1pPr algn="l">
              <a:defRPr sz="1200"/>
            </a:lvl1pPr>
          </a:lstStyle>
          <a:p>
            <a:r>
              <a:rPr lang="en-US" smtClean="0"/>
              <a:t>CNCS Template 2013</a:t>
            </a: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0" tIns="46220" rIns="92440" bIns="46220" rtlCol="0" anchor="b"/>
          <a:lstStyle>
            <a:lvl1pPr algn="r">
              <a:defRPr sz="1200"/>
            </a:lvl1pPr>
          </a:lstStyle>
          <a:p>
            <a:fld id="{A50BA8FE-296D-B342-8830-4C85D2C049AF}" type="slidenum">
              <a:rPr lang="en-US" smtClean="0"/>
              <a:pPr/>
              <a:t>‹#›</a:t>
            </a:fld>
            <a:endParaRPr lang="en-US"/>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0" tIns="46220" rIns="92440" bIns="4622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0" tIns="46220" rIns="92440" bIns="46220" rtlCol="0"/>
          <a:lstStyle>
            <a:lvl1pPr algn="r">
              <a:defRPr sz="1200"/>
            </a:lvl1pPr>
          </a:lstStyle>
          <a:p>
            <a:fld id="{9DFB3D17-1147-6647-8C78-7959D1AD69A9}" type="datetime1">
              <a:rPr lang="en-US" smtClean="0"/>
              <a:t>12/17/2018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440" tIns="46220" rIns="92440" bIns="46220"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40" tIns="46220" rIns="92440" bIns="462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0" tIns="46220" rIns="92440" bIns="46220" rtlCol="0" anchor="b"/>
          <a:lstStyle>
            <a:lvl1pPr algn="l">
              <a:defRPr sz="1200"/>
            </a:lvl1pPr>
          </a:lstStyle>
          <a:p>
            <a:r>
              <a:rPr lang="en-US" smtClean="0"/>
              <a:t>CNCS Template 2013</a:t>
            </a: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0" tIns="46220" rIns="92440" bIns="46220" rtlCol="0" anchor="b"/>
          <a:lstStyle>
            <a:lvl1pPr algn="r">
              <a:defRPr sz="1200"/>
            </a:lvl1pPr>
          </a:lstStyle>
          <a:p>
            <a:fld id="{DA910615-33E9-A44A-87B7-52BAF2946AF9}" type="slidenum">
              <a:rPr lang="en-US" smtClean="0"/>
              <a:pPr/>
              <a:t>‹#›</a:t>
            </a:fld>
            <a:endParaRPr lang="en-US"/>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5291B8-0E70-468B-9438-CC62F3849AE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9036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38601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00"/>
              </a:spcBef>
              <a:spcAft>
                <a:spcPts val="1200"/>
              </a:spcAft>
              <a:buNone/>
            </a:pPr>
            <a:r>
              <a:rPr lang="en-US" sz="1200" b="0" dirty="0" smtClean="0"/>
              <a:t>Performance measurement would look at the</a:t>
            </a:r>
            <a:r>
              <a:rPr lang="en-US" sz="1200" b="0" baseline="0" dirty="0" smtClean="0"/>
              <a:t> number of students who demonstrate in improvement; evaluation looks at the extent of the improvement. </a:t>
            </a:r>
            <a:endParaRPr lang="en-US" sz="1200" b="0"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155052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8852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5</a:t>
            </a:fld>
            <a:endParaRPr lang="en-US"/>
          </a:p>
        </p:txBody>
      </p:sp>
    </p:spTree>
    <p:extLst>
      <p:ext uri="{BB962C8B-B14F-4D97-AF65-F5344CB8AC3E}">
        <p14:creationId xmlns:p14="http://schemas.microsoft.com/office/powerpoint/2010/main" val="116152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6</a:t>
            </a:fld>
            <a:endParaRPr lang="en-US"/>
          </a:p>
        </p:txBody>
      </p:sp>
    </p:spTree>
    <p:extLst>
      <p:ext uri="{BB962C8B-B14F-4D97-AF65-F5344CB8AC3E}">
        <p14:creationId xmlns:p14="http://schemas.microsoft.com/office/powerpoint/2010/main" val="1362035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7</a:t>
            </a:fld>
            <a:endParaRPr lang="en-US"/>
          </a:p>
        </p:txBody>
      </p:sp>
    </p:spTree>
    <p:extLst>
      <p:ext uri="{BB962C8B-B14F-4D97-AF65-F5344CB8AC3E}">
        <p14:creationId xmlns:p14="http://schemas.microsoft.com/office/powerpoint/2010/main" val="113175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8</a:t>
            </a:fld>
            <a:endParaRPr lang="en-US"/>
          </a:p>
        </p:txBody>
      </p:sp>
    </p:spTree>
    <p:extLst>
      <p:ext uri="{BB962C8B-B14F-4D97-AF65-F5344CB8AC3E}">
        <p14:creationId xmlns:p14="http://schemas.microsoft.com/office/powerpoint/2010/main" val="166206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A910615-33E9-A44A-87B7-52BAF2946AF9}" type="slidenum">
              <a:rPr lang="en-US" smtClean="0"/>
              <a:pPr/>
              <a:t>9</a:t>
            </a:fld>
            <a:endParaRPr lang="en-US"/>
          </a:p>
        </p:txBody>
      </p:sp>
    </p:spTree>
    <p:extLst>
      <p:ext uri="{BB962C8B-B14F-4D97-AF65-F5344CB8AC3E}">
        <p14:creationId xmlns:p14="http://schemas.microsoft.com/office/powerpoint/2010/main" val="3478381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ac.png"/>
          <p:cNvPicPr>
            <a:picLocks noChangeAspect="1"/>
          </p:cNvPicPr>
          <p:nvPr userDrawn="1"/>
        </p:nvPicPr>
        <p:blipFill>
          <a:blip r:embed="rId3"/>
          <a:stretch>
            <a:fillRect/>
          </a:stretch>
        </p:blipFill>
        <p:spPr>
          <a:xfrm>
            <a:off x="7948285" y="5860485"/>
            <a:ext cx="881628" cy="881628"/>
          </a:xfrm>
          <a:prstGeom prst="rect">
            <a:avLst/>
          </a:prstGeom>
        </p:spPr>
      </p:pic>
      <p:pic>
        <p:nvPicPr>
          <p:cNvPr id="7" name="Picture 6"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1825"/>
            <a:ext cx="4041775"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8" name="Picture 7"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6" name="Picture 5"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extLst>
      <p:ext uri="{BB962C8B-B14F-4D97-AF65-F5344CB8AC3E}">
        <p14:creationId xmlns:p14="http://schemas.microsoft.com/office/powerpoint/2010/main" val="342851231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462891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46707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06544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327900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928642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9393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413239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1217386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66578" y="268642"/>
            <a:ext cx="4161522"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4766578" y="2259034"/>
            <a:ext cx="4161522"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userDrawn="1"/>
        </p:nvSpPr>
        <p:spPr>
          <a:xfrm>
            <a:off x="6883400" y="3402181"/>
            <a:ext cx="1156644" cy="11566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0"/>
          </p:nvPr>
        </p:nvSpPr>
        <p:spPr>
          <a:xfrm>
            <a:off x="0" y="-13176"/>
            <a:ext cx="4572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6883400" y="3402182"/>
            <a:ext cx="1156644"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0" name="Rectangle 9"/>
          <p:cNvSpPr/>
          <p:nvPr/>
        </p:nvSpPr>
        <p:spPr>
          <a:xfrm>
            <a:off x="4572000" y="4558824"/>
            <a:ext cx="2311400" cy="22991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 Placeholder 13"/>
          <p:cNvSpPr>
            <a:spLocks noGrp="1"/>
          </p:cNvSpPr>
          <p:nvPr>
            <p:ph type="body" sz="quarter" idx="12" hasCustomPrompt="1"/>
          </p:nvPr>
        </p:nvSpPr>
        <p:spPr>
          <a:xfrm>
            <a:off x="4766578" y="4808256"/>
            <a:ext cx="2093902"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4766578" y="5781675"/>
            <a:ext cx="2093902"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593" y="5216508"/>
            <a:ext cx="1377411" cy="1113407"/>
          </a:xfrm>
          <a:prstGeom prst="rect">
            <a:avLst/>
          </a:prstGeom>
        </p:spPr>
      </p:pic>
    </p:spTree>
    <p:extLst>
      <p:ext uri="{BB962C8B-B14F-4D97-AF65-F5344CB8AC3E}">
        <p14:creationId xmlns:p14="http://schemas.microsoft.com/office/powerpoint/2010/main" val="10018629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9" name="Rectangle 8"/>
          <p:cNvSpPr/>
          <p:nvPr/>
        </p:nvSpPr>
        <p:spPr>
          <a:xfrm>
            <a:off x="6883400" y="3402181"/>
            <a:ext cx="1156644"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ext Placeholder 13"/>
          <p:cNvSpPr>
            <a:spLocks noGrp="1"/>
          </p:cNvSpPr>
          <p:nvPr>
            <p:ph type="body" sz="quarter" idx="11" hasCustomPrompt="1"/>
          </p:nvPr>
        </p:nvSpPr>
        <p:spPr>
          <a:xfrm>
            <a:off x="6883400" y="3402182"/>
            <a:ext cx="1156644"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0" name="Rectangle 9"/>
          <p:cNvSpPr/>
          <p:nvPr/>
        </p:nvSpPr>
        <p:spPr>
          <a:xfrm>
            <a:off x="4572000" y="4558824"/>
            <a:ext cx="2311400" cy="2299176"/>
          </a:xfrm>
          <a:prstGeom prst="rect">
            <a:avLst/>
          </a:prstGeom>
          <a:solidFill>
            <a:srgbClr val="487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prstClr val="white"/>
              </a:solidFill>
            </a:endParaRPr>
          </a:p>
        </p:txBody>
      </p:sp>
      <p:sp>
        <p:nvSpPr>
          <p:cNvPr id="11" name="Rectangle 10"/>
          <p:cNvSpPr/>
          <p:nvPr userDrawn="1"/>
        </p:nvSpPr>
        <p:spPr>
          <a:xfrm>
            <a:off x="0" y="0"/>
            <a:ext cx="4572000" cy="45588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 Placeholder 13"/>
          <p:cNvSpPr>
            <a:spLocks noGrp="1"/>
          </p:cNvSpPr>
          <p:nvPr>
            <p:ph type="body" sz="quarter" idx="12" hasCustomPrompt="1"/>
          </p:nvPr>
        </p:nvSpPr>
        <p:spPr>
          <a:xfrm>
            <a:off x="4766578" y="4808256"/>
            <a:ext cx="2093902"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4766578" y="5781675"/>
            <a:ext cx="2093902"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sp>
        <p:nvSpPr>
          <p:cNvPr id="19" name="Title 1"/>
          <p:cNvSpPr>
            <a:spLocks noGrp="1"/>
          </p:cNvSpPr>
          <p:nvPr>
            <p:ph type="ctrTitle" hasCustomPrompt="1"/>
          </p:nvPr>
        </p:nvSpPr>
        <p:spPr>
          <a:xfrm>
            <a:off x="4766578" y="268642"/>
            <a:ext cx="4161522"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4766578" y="2259034"/>
            <a:ext cx="4161522"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593" y="5216508"/>
            <a:ext cx="1377411" cy="1113407"/>
          </a:xfrm>
          <a:prstGeom prst="rect">
            <a:avLst/>
          </a:prstGeom>
        </p:spPr>
      </p:pic>
    </p:spTree>
    <p:extLst>
      <p:ext uri="{BB962C8B-B14F-4D97-AF65-F5344CB8AC3E}">
        <p14:creationId xmlns:p14="http://schemas.microsoft.com/office/powerpoint/2010/main" val="25117891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a:xfrm>
            <a:off x="457199" y="1348945"/>
            <a:ext cx="8229600" cy="47612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120140" y="6284012"/>
            <a:ext cx="5325048" cy="365125"/>
          </a:xfrm>
        </p:spPr>
        <p:txBody>
          <a:bodyPr/>
          <a:lstStyle>
            <a:lvl1pPr>
              <a:defRPr>
                <a:solidFill>
                  <a:srgbClr val="768591"/>
                </a:solidFill>
              </a:defRPr>
            </a:lvl1pPr>
          </a:lstStyle>
          <a:p>
            <a:r>
              <a:rPr lang="en-US" dirty="0" smtClean="0"/>
              <a:t>Needles in a Haystack: Strategies for Recruiting Marginalized or Hard-to-Reach Populations</a:t>
            </a:r>
          </a:p>
          <a:p>
            <a:r>
              <a:rPr lang="en-US" dirty="0" smtClean="0"/>
              <a:t>2016 American Evaluation Association Conference</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457200" y="1"/>
            <a:ext cx="77724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grpSp>
        <p:nvGrpSpPr>
          <p:cNvPr id="17" name="Group 16"/>
          <p:cNvGrpSpPr>
            <a:grpSpLocks noChangeAspect="1"/>
          </p:cNvGrpSpPr>
          <p:nvPr/>
        </p:nvGrpSpPr>
        <p:grpSpPr>
          <a:xfrm>
            <a:off x="8608259" y="-1276"/>
            <a:ext cx="534642" cy="457200"/>
            <a:chOff x="7804189" y="0"/>
            <a:chExt cx="1339811" cy="1145743"/>
          </a:xfrm>
        </p:grpSpPr>
        <p:sp>
          <p:nvSpPr>
            <p:cNvPr id="18" name="Rectangle 17"/>
            <p:cNvSpPr/>
            <p:nvPr userDrawn="1"/>
          </p:nvSpPr>
          <p:spPr>
            <a:xfrm>
              <a:off x="7804189" y="569671"/>
              <a:ext cx="192024" cy="192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a:spLocks/>
            </p:cNvSpPr>
            <p:nvPr userDrawn="1"/>
          </p:nvSpPr>
          <p:spPr>
            <a:xfrm>
              <a:off x="7996211" y="761696"/>
              <a:ext cx="386089" cy="3840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a:spLocks noChangeAspect="1"/>
            </p:cNvSpPr>
            <p:nvPr userDrawn="1"/>
          </p:nvSpPr>
          <p:spPr>
            <a:xfrm>
              <a:off x="8382305" y="0"/>
              <a:ext cx="761695" cy="7616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2806799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12/17/2018</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457200" y="0"/>
            <a:ext cx="77724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grpSp>
        <p:nvGrpSpPr>
          <p:cNvPr id="20" name="Group 19"/>
          <p:cNvGrpSpPr>
            <a:grpSpLocks noChangeAspect="1"/>
          </p:cNvGrpSpPr>
          <p:nvPr userDrawn="1"/>
        </p:nvGrpSpPr>
        <p:grpSpPr>
          <a:xfrm>
            <a:off x="8608259" y="-1276"/>
            <a:ext cx="534641" cy="457200"/>
            <a:chOff x="7804191" y="0"/>
            <a:chExt cx="1339809" cy="1145743"/>
          </a:xfrm>
        </p:grpSpPr>
        <p:sp>
          <p:nvSpPr>
            <p:cNvPr id="21" name="Rectangle 20"/>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24"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9503048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457200" y="1"/>
            <a:ext cx="77724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5" name="Group 14"/>
          <p:cNvGrpSpPr>
            <a:grpSpLocks noChangeAspect="1"/>
          </p:cNvGrpSpPr>
          <p:nvPr/>
        </p:nvGrpSpPr>
        <p:grpSpPr>
          <a:xfrm>
            <a:off x="8608259" y="-1276"/>
            <a:ext cx="534641" cy="457200"/>
            <a:chOff x="7804191" y="0"/>
            <a:chExt cx="1339809" cy="1145743"/>
          </a:xfrm>
        </p:grpSpPr>
        <p:sp>
          <p:nvSpPr>
            <p:cNvPr id="17" name="Rectangle 16"/>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
        <p:nvSpPr>
          <p:cNvPr id="22" name="Content Placeholder 2"/>
          <p:cNvSpPr>
            <a:spLocks noGrp="1"/>
          </p:cNvSpPr>
          <p:nvPr>
            <p:ph idx="1"/>
          </p:nvPr>
        </p:nvSpPr>
        <p:spPr>
          <a:xfrm>
            <a:off x="457199" y="1371600"/>
            <a:ext cx="82296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050633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3" name="Content Placeholder 2"/>
          <p:cNvSpPr>
            <a:spLocks noGrp="1"/>
          </p:cNvSpPr>
          <p:nvPr>
            <p:ph idx="1"/>
          </p:nvPr>
        </p:nvSpPr>
        <p:spPr>
          <a:xfrm>
            <a:off x="457200" y="1357313"/>
            <a:ext cx="4011613"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4668838" y="1357313"/>
            <a:ext cx="4011613"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8" name="Group 17"/>
          <p:cNvGrpSpPr>
            <a:grpSpLocks noChangeAspect="1"/>
          </p:cNvGrpSpPr>
          <p:nvPr userDrawn="1"/>
        </p:nvGrpSpPr>
        <p:grpSpPr>
          <a:xfrm>
            <a:off x="8608259" y="-1276"/>
            <a:ext cx="534641" cy="457200"/>
            <a:chOff x="7804191" y="0"/>
            <a:chExt cx="1339809" cy="1145743"/>
          </a:xfrm>
        </p:grpSpPr>
        <p:sp>
          <p:nvSpPr>
            <p:cNvPr id="19" name="Rectangle 18"/>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2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44255919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454025" y="1400175"/>
            <a:ext cx="8231188"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3" name="Group 22"/>
          <p:cNvGrpSpPr>
            <a:grpSpLocks noChangeAspect="1"/>
          </p:cNvGrpSpPr>
          <p:nvPr userDrawn="1"/>
        </p:nvGrpSpPr>
        <p:grpSpPr>
          <a:xfrm>
            <a:off x="8608259" y="-1276"/>
            <a:ext cx="534641" cy="457200"/>
            <a:chOff x="7804191" y="0"/>
            <a:chExt cx="1339809" cy="1145743"/>
          </a:xfrm>
        </p:grpSpPr>
        <p:sp>
          <p:nvSpPr>
            <p:cNvPr id="24" name="Rectangle 23"/>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10045925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op and Bottom Content">
    <p:spTree>
      <p:nvGrpSpPr>
        <p:cNvPr id="1" name=""/>
        <p:cNvGrpSpPr/>
        <p:nvPr/>
      </p:nvGrpSpPr>
      <p:grpSpPr>
        <a:xfrm>
          <a:off x="0" y="0"/>
          <a:ext cx="0" cy="0"/>
          <a:chOff x="0" y="0"/>
          <a:chExt cx="0" cy="0"/>
        </a:xfrm>
      </p:grpSpPr>
      <p:sp>
        <p:nvSpPr>
          <p:cNvPr id="16" name="Content Placeholder 2"/>
          <p:cNvSpPr>
            <a:spLocks noGrp="1"/>
          </p:cNvSpPr>
          <p:nvPr>
            <p:ph idx="15"/>
          </p:nvPr>
        </p:nvSpPr>
        <p:spPr>
          <a:xfrm>
            <a:off x="457199" y="3663093"/>
            <a:ext cx="82296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3" name="Content Placeholder 2"/>
          <p:cNvSpPr>
            <a:spLocks noGrp="1"/>
          </p:cNvSpPr>
          <p:nvPr>
            <p:ph idx="1"/>
          </p:nvPr>
        </p:nvSpPr>
        <p:spPr>
          <a:xfrm>
            <a:off x="457199" y="1374783"/>
            <a:ext cx="82296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0" name="Group 19"/>
          <p:cNvGrpSpPr>
            <a:grpSpLocks noChangeAspect="1"/>
          </p:cNvGrpSpPr>
          <p:nvPr userDrawn="1"/>
        </p:nvGrpSpPr>
        <p:grpSpPr>
          <a:xfrm>
            <a:off x="8608259" y="-1276"/>
            <a:ext cx="534641" cy="457200"/>
            <a:chOff x="7804191" y="0"/>
            <a:chExt cx="1339809" cy="1145743"/>
          </a:xfrm>
        </p:grpSpPr>
        <p:sp>
          <p:nvSpPr>
            <p:cNvPr id="21" name="Rectangle 20"/>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80050169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etitive Assessment">
    <p:spTree>
      <p:nvGrpSpPr>
        <p:cNvPr id="1" name=""/>
        <p:cNvGrpSpPr/>
        <p:nvPr/>
      </p:nvGrpSpPr>
      <p:grpSpPr>
        <a:xfrm>
          <a:off x="0" y="0"/>
          <a:ext cx="0" cy="0"/>
          <a:chOff x="0" y="0"/>
          <a:chExt cx="0" cy="0"/>
        </a:xfrm>
      </p:grpSpPr>
      <p:grpSp>
        <p:nvGrpSpPr>
          <p:cNvPr id="23" name="Group 22"/>
          <p:cNvGrpSpPr>
            <a:grpSpLocks noChangeAspect="1"/>
          </p:cNvGrpSpPr>
          <p:nvPr userDrawn="1"/>
        </p:nvGrpSpPr>
        <p:grpSpPr>
          <a:xfrm>
            <a:off x="8608259" y="-1276"/>
            <a:ext cx="534641" cy="457200"/>
            <a:chOff x="7804191" y="0"/>
            <a:chExt cx="1339809" cy="1145743"/>
          </a:xfrm>
        </p:grpSpPr>
        <p:sp>
          <p:nvSpPr>
            <p:cNvPr id="24" name="Rectangle 23"/>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16" name="Content Placeholder 2"/>
          <p:cNvSpPr>
            <a:spLocks noGrp="1"/>
          </p:cNvSpPr>
          <p:nvPr>
            <p:ph idx="15"/>
          </p:nvPr>
        </p:nvSpPr>
        <p:spPr>
          <a:xfrm>
            <a:off x="1866900" y="3622453"/>
            <a:ext cx="4008438"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3" name="Content Placeholder 2"/>
          <p:cNvSpPr>
            <a:spLocks noGrp="1"/>
          </p:cNvSpPr>
          <p:nvPr>
            <p:ph idx="1"/>
          </p:nvPr>
        </p:nvSpPr>
        <p:spPr>
          <a:xfrm>
            <a:off x="1866900" y="1362079"/>
            <a:ext cx="4008438"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7" name="Content Placeholder 2"/>
          <p:cNvSpPr>
            <a:spLocks noGrp="1"/>
          </p:cNvSpPr>
          <p:nvPr>
            <p:ph idx="16"/>
          </p:nvPr>
        </p:nvSpPr>
        <p:spPr>
          <a:xfrm>
            <a:off x="6069013" y="1376367"/>
            <a:ext cx="2461813"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Picture Placeholder 17"/>
          <p:cNvSpPr>
            <a:spLocks noGrp="1"/>
          </p:cNvSpPr>
          <p:nvPr>
            <p:ph type="pic" sz="quarter" idx="17"/>
          </p:nvPr>
        </p:nvSpPr>
        <p:spPr>
          <a:xfrm>
            <a:off x="454024" y="1376367"/>
            <a:ext cx="1209675"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19" name="Picture Placeholder 17"/>
          <p:cNvSpPr>
            <a:spLocks noGrp="1"/>
          </p:cNvSpPr>
          <p:nvPr>
            <p:ph type="pic" sz="quarter" idx="18"/>
          </p:nvPr>
        </p:nvSpPr>
        <p:spPr>
          <a:xfrm>
            <a:off x="454024" y="3636741"/>
            <a:ext cx="1209675"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25"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60889482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grpSp>
        <p:nvGrpSpPr>
          <p:cNvPr id="34" name="Group 33"/>
          <p:cNvGrpSpPr>
            <a:grpSpLocks noChangeAspect="1"/>
          </p:cNvGrpSpPr>
          <p:nvPr userDrawn="1"/>
        </p:nvGrpSpPr>
        <p:grpSpPr>
          <a:xfrm>
            <a:off x="8608259" y="-1276"/>
            <a:ext cx="534641" cy="457200"/>
            <a:chOff x="7804191" y="0"/>
            <a:chExt cx="1339809" cy="1145743"/>
          </a:xfrm>
        </p:grpSpPr>
        <p:sp>
          <p:nvSpPr>
            <p:cNvPr id="35" name="Rectangle 34"/>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3" name="Content Placeholder 2"/>
          <p:cNvSpPr>
            <a:spLocks noGrp="1"/>
          </p:cNvSpPr>
          <p:nvPr>
            <p:ph idx="1"/>
          </p:nvPr>
        </p:nvSpPr>
        <p:spPr>
          <a:xfrm>
            <a:off x="457200" y="1481864"/>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4668838" y="1481864"/>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457201" y="1"/>
            <a:ext cx="570992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457200" y="1248184"/>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4668838" y="1248184"/>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457200" y="3748136"/>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4668838" y="3748136"/>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457200" y="3514456"/>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4668838" y="3514456"/>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6746241" y="58738"/>
            <a:ext cx="1696720"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41301717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454025" y="1613534"/>
            <a:ext cx="8232774"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454025" y="1237933"/>
            <a:ext cx="8232774"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457199" y="1225868"/>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0" name="Group 19"/>
          <p:cNvGrpSpPr>
            <a:grpSpLocks noChangeAspect="1"/>
          </p:cNvGrpSpPr>
          <p:nvPr/>
        </p:nvGrpSpPr>
        <p:grpSpPr>
          <a:xfrm>
            <a:off x="8608259" y="-1276"/>
            <a:ext cx="534641" cy="457200"/>
            <a:chOff x="7804191" y="0"/>
            <a:chExt cx="1339809" cy="1145743"/>
          </a:xfrm>
        </p:grpSpPr>
        <p:sp>
          <p:nvSpPr>
            <p:cNvPr id="21" name="Rectangle 20"/>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cxnSp>
        <p:nvCxnSpPr>
          <p:cNvPr id="25" name="Straight Connector 24"/>
          <p:cNvCxnSpPr/>
          <p:nvPr/>
        </p:nvCxnSpPr>
        <p:spPr>
          <a:xfrm>
            <a:off x="457199" y="1225868"/>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457199" y="1225868"/>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53228297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12" name="Content Placeholder 11"/>
          <p:cNvSpPr>
            <a:spLocks noGrp="1"/>
          </p:cNvSpPr>
          <p:nvPr>
            <p:ph sz="quarter" idx="19"/>
          </p:nvPr>
        </p:nvSpPr>
        <p:spPr>
          <a:xfrm>
            <a:off x="4675186" y="1612264"/>
            <a:ext cx="4011613"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457199" y="1225868"/>
            <a:ext cx="4011614"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67249" y="1225868"/>
            <a:ext cx="4011614"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6" hasCustomPrompt="1"/>
          </p:nvPr>
        </p:nvSpPr>
        <p:spPr>
          <a:xfrm>
            <a:off x="454025" y="1236663"/>
            <a:ext cx="4011613"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4675186" y="1236663"/>
            <a:ext cx="4011613"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1" name="Content Placeholder 11"/>
          <p:cNvSpPr>
            <a:spLocks noGrp="1"/>
          </p:cNvSpPr>
          <p:nvPr>
            <p:ph sz="quarter" idx="20"/>
          </p:nvPr>
        </p:nvSpPr>
        <p:spPr>
          <a:xfrm>
            <a:off x="454025" y="1612264"/>
            <a:ext cx="4011613"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p:nvGrpSpPr>
        <p:grpSpPr>
          <a:xfrm>
            <a:off x="8608259" y="-1276"/>
            <a:ext cx="534641" cy="457200"/>
            <a:chOff x="7804191" y="0"/>
            <a:chExt cx="1339809" cy="1145743"/>
          </a:xfrm>
        </p:grpSpPr>
        <p:sp>
          <p:nvSpPr>
            <p:cNvPr id="23" name="Rectangle 22"/>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93626874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454025" y="1236663"/>
            <a:ext cx="5421313"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069014" y="1236663"/>
            <a:ext cx="2616200"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069014" y="1612264"/>
            <a:ext cx="2616200"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454025" y="1612264"/>
            <a:ext cx="5421313"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457199" y="1225868"/>
            <a:ext cx="5421314"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061076" y="1225868"/>
            <a:ext cx="2616201"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p:nvGrpSpPr>
        <p:grpSpPr>
          <a:xfrm>
            <a:off x="8608259" y="-1276"/>
            <a:ext cx="534641" cy="457200"/>
            <a:chOff x="7804191" y="0"/>
            <a:chExt cx="1339809" cy="1145743"/>
          </a:xfrm>
        </p:grpSpPr>
        <p:sp>
          <p:nvSpPr>
            <p:cNvPr id="23" name="Rectangle 22"/>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57342792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073773" y="2070418"/>
            <a:ext cx="2606678"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3265488" y="2070418"/>
            <a:ext cx="2606678"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477206" y="2070418"/>
            <a:ext cx="2606678"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457200" y="1235392"/>
            <a:ext cx="70485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3265488" y="1235392"/>
            <a:ext cx="70485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6081711" y="1235392"/>
            <a:ext cx="70485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p:nvGrpSpPr>
        <p:grpSpPr>
          <a:xfrm>
            <a:off x="8608259" y="-1276"/>
            <a:ext cx="534641" cy="457200"/>
            <a:chOff x="7804191" y="0"/>
            <a:chExt cx="1339809" cy="1145743"/>
          </a:xfrm>
        </p:grpSpPr>
        <p:sp>
          <p:nvSpPr>
            <p:cNvPr id="23" name="Rectangle 22"/>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0020474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025" y="386080"/>
            <a:ext cx="5144135"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5859304" y="-13176"/>
            <a:ext cx="3284696" cy="3284696"/>
          </a:xfrm>
        </p:spPr>
        <p:txBody>
          <a:bodyPr/>
          <a:lstStyle>
            <a:lvl1pPr>
              <a:defRPr sz="1400" b="0" i="0">
                <a:solidFill>
                  <a:schemeClr val="tx1"/>
                </a:solidFill>
              </a:defRPr>
            </a:lvl1pPr>
          </a:lstStyle>
          <a:p>
            <a:r>
              <a:rPr lang="en-US" smtClean="0"/>
              <a:t>Click icon to add picture</a:t>
            </a:r>
            <a:endParaRPr lang="en-US" dirty="0"/>
          </a:p>
        </p:txBody>
      </p:sp>
      <p:sp>
        <p:nvSpPr>
          <p:cNvPr id="10" name="Rectangle 9"/>
          <p:cNvSpPr/>
          <p:nvPr userDrawn="1"/>
        </p:nvSpPr>
        <p:spPr>
          <a:xfrm>
            <a:off x="4206240" y="3271520"/>
            <a:ext cx="1653064" cy="16443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5859304" y="4915841"/>
            <a:ext cx="805656"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454025" y="3271520"/>
            <a:ext cx="3489023"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05502213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025" y="386080"/>
            <a:ext cx="5144135"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5" name="Footer Placeholder 4"/>
          <p:cNvSpPr>
            <a:spLocks noGrp="1"/>
          </p:cNvSpPr>
          <p:nvPr>
            <p:ph type="ftr" sz="quarter" idx="11"/>
          </p:nvPr>
        </p:nvSpPr>
        <p:spPr>
          <a:xfrm>
            <a:off x="1120140" y="6284012"/>
            <a:ext cx="5333926" cy="365125"/>
          </a:xfrm>
        </p:spPr>
        <p:txBody>
          <a:bodyPr/>
          <a:lstStyle/>
          <a:p>
            <a:r>
              <a:rPr lang="en-US" dirty="0" smtClean="0"/>
              <a:t>Needles in a Haystack: Strategies for Recruiting Marginalized or Hard-to-Reach Populations</a:t>
            </a:r>
          </a:p>
          <a:p>
            <a:r>
              <a:rPr lang="en-US" dirty="0" smtClean="0"/>
              <a:t>2016 American Evaluation Association Conference</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0" name="Rectangle 9"/>
          <p:cNvSpPr/>
          <p:nvPr userDrawn="1"/>
        </p:nvSpPr>
        <p:spPr>
          <a:xfrm>
            <a:off x="4206240" y="3271520"/>
            <a:ext cx="1653064" cy="16443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5859304" y="4915841"/>
            <a:ext cx="805656"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5859304" y="1"/>
            <a:ext cx="3284696" cy="32715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Subtitle 2"/>
          <p:cNvSpPr>
            <a:spLocks noGrp="1"/>
          </p:cNvSpPr>
          <p:nvPr>
            <p:ph type="subTitle" idx="1"/>
          </p:nvPr>
        </p:nvSpPr>
        <p:spPr>
          <a:xfrm>
            <a:off x="454025" y="3271520"/>
            <a:ext cx="3489023"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30181027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20" name="Rectangle 19"/>
          <p:cNvSpPr/>
          <p:nvPr userDrawn="1"/>
        </p:nvSpPr>
        <p:spPr>
          <a:xfrm>
            <a:off x="0" y="1"/>
            <a:ext cx="9144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460375" y="1501139"/>
            <a:ext cx="5137785"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endParaRPr>
          </a:p>
        </p:txBody>
      </p:sp>
      <p:grpSp>
        <p:nvGrpSpPr>
          <p:cNvPr id="21" name="Group 20"/>
          <p:cNvGrpSpPr/>
          <p:nvPr userDrawn="1"/>
        </p:nvGrpSpPr>
        <p:grpSpPr>
          <a:xfrm>
            <a:off x="8065436" y="1"/>
            <a:ext cx="1078564"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a:spLocks noChangeAspect="1"/>
            </p:cNvSpPr>
            <p:nvPr userDrawn="1"/>
          </p:nvSpPr>
          <p:spPr>
            <a:xfrm>
              <a:off x="8382305" y="0"/>
              <a:ext cx="761695" cy="761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4" name="Date Placeholder 3"/>
          <p:cNvSpPr>
            <a:spLocks noGrp="1"/>
          </p:cNvSpPr>
          <p:nvPr>
            <p:ph type="dt" sz="half" idx="10"/>
          </p:nvPr>
        </p:nvSpPr>
        <p:spPr/>
        <p:txBody>
          <a:bodyPr/>
          <a:lstStyle/>
          <a:p>
            <a:fld id="{B810A256-9964-2B48-8FED-70EF9CFB0356}"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696104" y="1501139"/>
            <a:ext cx="4689544" cy="1624876"/>
          </a:xfrm>
        </p:spPr>
        <p:txBody>
          <a:bodyPr anchor="b">
            <a:noAutofit/>
          </a:bodyPr>
          <a:lstStyle>
            <a:lvl1pPr algn="l">
              <a:defRPr sz="2400" b="1" cap="none">
                <a:solidFill>
                  <a:schemeClr val="tx2"/>
                </a:solidFill>
              </a:defRPr>
            </a:lvl1pPr>
          </a:lstStyle>
          <a:p>
            <a:r>
              <a:rPr lang="en-US" dirty="0" smtClean="0"/>
              <a:t>Section Header Bold Blue</a:t>
            </a:r>
            <a:endParaRPr lang="en-US" dirty="0"/>
          </a:p>
        </p:txBody>
      </p:sp>
      <p:sp>
        <p:nvSpPr>
          <p:cNvPr id="27" name="Subtitle 2"/>
          <p:cNvSpPr>
            <a:spLocks noGrp="1"/>
          </p:cNvSpPr>
          <p:nvPr>
            <p:ph type="subTitle" idx="1"/>
          </p:nvPr>
        </p:nvSpPr>
        <p:spPr>
          <a:xfrm>
            <a:off x="696104" y="3260336"/>
            <a:ext cx="4689544"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91661473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25" name="Rectangle 24"/>
          <p:cNvSpPr/>
          <p:nvPr userDrawn="1"/>
        </p:nvSpPr>
        <p:spPr>
          <a:xfrm>
            <a:off x="0" y="1"/>
            <a:ext cx="9144000" cy="592666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8065436" y="1"/>
            <a:ext cx="1078564" cy="922338"/>
            <a:chOff x="8065436" y="1"/>
            <a:chExt cx="1078564" cy="922338"/>
          </a:xfrm>
        </p:grpSpPr>
        <p:sp>
          <p:nvSpPr>
            <p:cNvPr id="27" name="Rectangle 26"/>
            <p:cNvSpPr/>
            <p:nvPr userDrawn="1"/>
          </p:nvSpPr>
          <p:spPr>
            <a:xfrm>
              <a:off x="8065436" y="458594"/>
              <a:ext cx="154582" cy="15458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a:spLocks/>
            </p:cNvSpPr>
            <p:nvPr userDrawn="1"/>
          </p:nvSpPr>
          <p:spPr>
            <a:xfrm>
              <a:off x="8220018" y="613175"/>
              <a:ext cx="310808" cy="3091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a:spLocks noChangeAspect="1"/>
            </p:cNvSpPr>
            <p:nvPr userDrawn="1"/>
          </p:nvSpPr>
          <p:spPr>
            <a:xfrm>
              <a:off x="8530825" y="1"/>
              <a:ext cx="613175" cy="6131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3" name="Rectangle 2"/>
          <p:cNvSpPr/>
          <p:nvPr userDrawn="1"/>
        </p:nvSpPr>
        <p:spPr>
          <a:xfrm>
            <a:off x="460375" y="1501139"/>
            <a:ext cx="5137785"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endParaRPr>
          </a:p>
        </p:txBody>
      </p:sp>
      <p:sp>
        <p:nvSpPr>
          <p:cNvPr id="2" name="Title 1"/>
          <p:cNvSpPr>
            <a:spLocks noGrp="1"/>
          </p:cNvSpPr>
          <p:nvPr>
            <p:ph type="title" hasCustomPrompt="1"/>
          </p:nvPr>
        </p:nvSpPr>
        <p:spPr>
          <a:xfrm>
            <a:off x="696104" y="1501139"/>
            <a:ext cx="4689544" cy="1624876"/>
          </a:xfrm>
        </p:spPr>
        <p:txBody>
          <a:bodyPr anchor="b">
            <a:noAutofit/>
          </a:bodyPr>
          <a:lstStyle>
            <a:lvl1pPr algn="l">
              <a:defRPr sz="2400" b="1" cap="none" baseline="0">
                <a:solidFill>
                  <a:schemeClr val="tx2"/>
                </a:solidFill>
              </a:defRPr>
            </a:lvl1pPr>
          </a:lstStyle>
          <a:p>
            <a:r>
              <a:rPr lang="en-US" dirty="0" smtClean="0"/>
              <a:t>Section Header Bold Green</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96104" y="3260336"/>
            <a:ext cx="4689544"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434995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640" y="5316538"/>
            <a:ext cx="1491089" cy="1205296"/>
          </a:xfrm>
          <a:prstGeom prst="rect">
            <a:avLst/>
          </a:prstGeom>
        </p:spPr>
      </p:pic>
      <p:sp>
        <p:nvSpPr>
          <p:cNvPr id="2" name="Title 1"/>
          <p:cNvSpPr>
            <a:spLocks noGrp="1"/>
          </p:cNvSpPr>
          <p:nvPr>
            <p:ph type="title" hasCustomPrompt="1"/>
          </p:nvPr>
        </p:nvSpPr>
        <p:spPr>
          <a:xfrm>
            <a:off x="454025" y="386080"/>
            <a:ext cx="5144135"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0" name="Rectangle 9"/>
          <p:cNvSpPr/>
          <p:nvPr/>
        </p:nvSpPr>
        <p:spPr>
          <a:xfrm>
            <a:off x="4206240" y="3271520"/>
            <a:ext cx="1653064" cy="16443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5859304" y="4915841"/>
            <a:ext cx="805656"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859304" y="1"/>
            <a:ext cx="3284696" cy="32715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Subtitle 2"/>
          <p:cNvSpPr>
            <a:spLocks noGrp="1"/>
          </p:cNvSpPr>
          <p:nvPr>
            <p:ph type="subTitle" idx="1" hasCustomPrompt="1"/>
          </p:nvPr>
        </p:nvSpPr>
        <p:spPr>
          <a:xfrm>
            <a:off x="454025" y="3271520"/>
            <a:ext cx="3489023"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Tree>
    <p:extLst>
      <p:ext uri="{BB962C8B-B14F-4D97-AF65-F5344CB8AC3E}">
        <p14:creationId xmlns:p14="http://schemas.microsoft.com/office/powerpoint/2010/main" val="16034324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9144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5850573" y="1501139"/>
            <a:ext cx="2834640" cy="2834640"/>
          </a:xfrm>
          <a:solidFill>
            <a:schemeClr val="accent2"/>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40869276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C86DAA-4DFB-0A46-94BC-99D7A1CB2F87}"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Rectangle 2"/>
          <p:cNvSpPr/>
          <p:nvPr userDrawn="1"/>
        </p:nvSpPr>
        <p:spPr>
          <a:xfrm>
            <a:off x="0" y="1"/>
            <a:ext cx="9144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8065436" y="1"/>
            <a:ext cx="1078564" cy="922338"/>
            <a:chOff x="7804191" y="0"/>
            <a:chExt cx="1339809" cy="1145743"/>
          </a:xfrm>
        </p:grpSpPr>
        <p:sp>
          <p:nvSpPr>
            <p:cNvPr id="15" name="Rectangle 1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a:spLocks/>
            </p:cNvSpPr>
            <p:nvPr userDrawn="1"/>
          </p:nvSpPr>
          <p:spPr>
            <a:xfrm>
              <a:off x="7996215" y="761695"/>
              <a:ext cx="386090" cy="384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a:spLocks noChangeAspect="1"/>
            </p:cNvSpPr>
            <p:nvPr userDrawn="1"/>
          </p:nvSpPr>
          <p:spPr>
            <a:xfrm>
              <a:off x="8382305" y="0"/>
              <a:ext cx="761695" cy="761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12" name="Text Placeholder 2"/>
          <p:cNvSpPr>
            <a:spLocks noGrp="1" noChangeAspect="1"/>
          </p:cNvSpPr>
          <p:nvPr>
            <p:ph type="body" sz="quarter" idx="14" hasCustomPrompt="1"/>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5384358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C86DAA-4DFB-0A46-94BC-99D7A1CB2F87}" type="datetime1">
              <a:rPr lang="en-US" smtClean="0"/>
              <a:pPr/>
              <a:t>12/17/2018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Rectangle 2"/>
          <p:cNvSpPr/>
          <p:nvPr userDrawn="1"/>
        </p:nvSpPr>
        <p:spPr>
          <a:xfrm>
            <a:off x="0" y="1"/>
            <a:ext cx="9144000" cy="592666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 name="Group 1"/>
          <p:cNvGrpSpPr/>
          <p:nvPr userDrawn="1"/>
        </p:nvGrpSpPr>
        <p:grpSpPr>
          <a:xfrm>
            <a:off x="8065436" y="1"/>
            <a:ext cx="1078564" cy="922338"/>
            <a:chOff x="8065436" y="1"/>
            <a:chExt cx="1078564" cy="922338"/>
          </a:xfrm>
        </p:grpSpPr>
        <p:sp>
          <p:nvSpPr>
            <p:cNvPr id="15" name="Rectangle 14"/>
            <p:cNvSpPr/>
            <p:nvPr userDrawn="1"/>
          </p:nvSpPr>
          <p:spPr>
            <a:xfrm>
              <a:off x="8065436" y="458594"/>
              <a:ext cx="154582" cy="15458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a:spLocks/>
            </p:cNvSpPr>
            <p:nvPr userDrawn="1"/>
          </p:nvSpPr>
          <p:spPr>
            <a:xfrm>
              <a:off x="8220018" y="613175"/>
              <a:ext cx="310808" cy="3091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a:spLocks noChangeAspect="1"/>
            </p:cNvSpPr>
            <p:nvPr userDrawn="1"/>
          </p:nvSpPr>
          <p:spPr>
            <a:xfrm>
              <a:off x="8530825" y="1"/>
              <a:ext cx="613175" cy="6131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12" name="Text Placeholder 2"/>
          <p:cNvSpPr>
            <a:spLocks noGrp="1" noChangeAspect="1"/>
          </p:cNvSpPr>
          <p:nvPr>
            <p:ph type="body" sz="quarter" idx="14"/>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3917089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55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6.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heme" Target="../theme/theme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3"/>
            <a:ext cx="8229600" cy="4864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a:grpSpLocks noChangeAspect="1"/>
          </p:cNvGrpSpPr>
          <p:nvPr userDrawn="1"/>
        </p:nvGrpSpPr>
        <p:grpSpPr>
          <a:xfrm>
            <a:off x="6803050" y="6164261"/>
            <a:ext cx="2138424" cy="612648"/>
            <a:chOff x="7068874" y="5909560"/>
            <a:chExt cx="1915157" cy="548683"/>
          </a:xfrm>
        </p:grpSpPr>
        <p:pic>
          <p:nvPicPr>
            <p:cNvPr id="10" name="Picture 9" descr="ac.png"/>
            <p:cNvPicPr>
              <a:picLocks noChangeAspect="1"/>
            </p:cNvPicPr>
            <p:nvPr userDrawn="1"/>
          </p:nvPicPr>
          <p:blipFill>
            <a:blip r:embed="rId12"/>
            <a:stretch>
              <a:fillRect/>
            </a:stretch>
          </p:blipFill>
          <p:spPr>
            <a:xfrm>
              <a:off x="8442438" y="5916650"/>
              <a:ext cx="541593" cy="541593"/>
            </a:xfrm>
            <a:prstGeom prst="rect">
              <a:avLst/>
            </a:prstGeom>
          </p:spPr>
        </p:pic>
        <p:pic>
          <p:nvPicPr>
            <p:cNvPr id="11" name="Picture 10" descr="cncs-(1)LG.png"/>
            <p:cNvPicPr>
              <a:picLocks noChangeAspect="1"/>
            </p:cNvPicPr>
            <p:nvPr userDrawn="1"/>
          </p:nvPicPr>
          <p:blipFill>
            <a:blip r:embed="rId13"/>
            <a:stretch>
              <a:fillRect/>
            </a:stretch>
          </p:blipFill>
          <p:spPr>
            <a:xfrm>
              <a:off x="7068874" y="5909560"/>
              <a:ext cx="1187067" cy="526953"/>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18228605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8" y="424178"/>
            <a:ext cx="82296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199" y="1371600"/>
            <a:ext cx="82296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76159" y="6337892"/>
            <a:ext cx="954127" cy="365124"/>
          </a:xfrm>
          <a:prstGeom prst="rect">
            <a:avLst/>
          </a:prstGeom>
          <a:ln>
            <a:noFill/>
          </a:ln>
        </p:spPr>
        <p:txBody>
          <a:bodyPr vert="horz" lIns="0" tIns="0" rIns="0" bIns="0" rtlCol="0" anchor="b" anchorCtr="0"/>
          <a:lstStyle>
            <a:lvl1pPr algn="r">
              <a:defRPr sz="1000">
                <a:solidFill>
                  <a:srgbClr val="768591"/>
                </a:solidFill>
              </a:defRPr>
            </a:lvl1pPr>
          </a:lstStyle>
          <a:p>
            <a:fld id="{B9244142-0151-C24F-B90E-AE4221D17755}" type="datetime1">
              <a:rPr lang="en-US" smtClean="0"/>
              <a:pPr/>
              <a:t>12/17/2018</a:t>
            </a:fld>
            <a:endParaRPr lang="en-US" dirty="0"/>
          </a:p>
        </p:txBody>
      </p:sp>
      <p:sp>
        <p:nvSpPr>
          <p:cNvPr id="5" name="Footer Placeholder 4"/>
          <p:cNvSpPr>
            <a:spLocks noGrp="1"/>
          </p:cNvSpPr>
          <p:nvPr>
            <p:ph type="ftr" sz="quarter" idx="3"/>
          </p:nvPr>
        </p:nvSpPr>
        <p:spPr>
          <a:xfrm>
            <a:off x="1120140" y="6155329"/>
            <a:ext cx="3780912" cy="365125"/>
          </a:xfrm>
          <a:prstGeom prst="rect">
            <a:avLst/>
          </a:prstGeom>
          <a:ln>
            <a:noFill/>
          </a:ln>
        </p:spPr>
        <p:txBody>
          <a:bodyPr vert="horz" lIns="0" tIns="0" rIns="0" bIns="0" rtlCol="0" anchor="b" anchorCtr="0"/>
          <a:lstStyle>
            <a:lvl1pPr algn="l">
              <a:defRPr sz="1000">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4"/>
          </p:nvPr>
        </p:nvSpPr>
        <p:spPr>
          <a:xfrm>
            <a:off x="8330287" y="6337892"/>
            <a:ext cx="356512" cy="365125"/>
          </a:xfrm>
          <a:prstGeom prst="rect">
            <a:avLst/>
          </a:prstGeom>
          <a:ln>
            <a:noFill/>
          </a:ln>
        </p:spPr>
        <p:txBody>
          <a:bodyPr vert="horz" lIns="0" tIns="0" rIns="0" bIns="0" rtlCol="0" anchor="b" anchorCtr="0"/>
          <a:lstStyle>
            <a:lvl1pPr algn="r">
              <a:defRPr sz="1000">
                <a:solidFill>
                  <a:srgbClr val="768591"/>
                </a:solidFill>
              </a:defRPr>
            </a:lvl1pPr>
          </a:lstStyle>
          <a:p>
            <a:fld id="{1DB5379B-6F0A-3548-AC69-0D2DB46577D4}" type="slidenum">
              <a:rPr lang="en-US" smtClean="0"/>
              <a:pPr/>
              <a:t>‹#›</a:t>
            </a:fld>
            <a:endParaRPr lang="en-US" dirty="0"/>
          </a:p>
        </p:txBody>
      </p:sp>
    </p:spTree>
    <p:extLst>
      <p:ext uri="{BB962C8B-B14F-4D97-AF65-F5344CB8AC3E}">
        <p14:creationId xmlns:p14="http://schemas.microsoft.com/office/powerpoint/2010/main" val="277062460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Lst>
  <p:timing>
    <p:tnLst>
      <p:par>
        <p:cTn id="1" dur="indefinite" restart="never" nodeType="tmRoot"/>
      </p:par>
    </p:tnLst>
  </p:timing>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2763" indent="-112713" algn="l" defTabSz="458788" rtl="0" eaLnBrk="1" latinLnBrk="0" hangingPunct="1">
        <a:lnSpc>
          <a:spcPct val="110000"/>
        </a:lnSpc>
        <a:spcBef>
          <a:spcPts val="100"/>
        </a:spcBef>
        <a:spcAft>
          <a:spcPts val="100"/>
        </a:spcAft>
        <a:buClr>
          <a:schemeClr val="accent2"/>
        </a:buClr>
        <a:buFont typeface="Lucida Grande"/>
        <a:buChar char="–"/>
        <a:defRPr sz="1400" kern="1200">
          <a:solidFill>
            <a:schemeClr val="tx1"/>
          </a:solidFill>
          <a:latin typeface="+mn-lt"/>
          <a:ea typeface="+mn-ea"/>
          <a:cs typeface="+mn-cs"/>
        </a:defRPr>
      </a:lvl3pPr>
      <a:lvl4pPr marL="687388" indent="-111125"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55663"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normAutofit/>
          </a:bodyPr>
          <a:lstStyle/>
          <a:p>
            <a:r>
              <a:rPr lang="en-US" sz="1400" dirty="0" smtClean="0"/>
              <a:t>November 15, 2018</a:t>
            </a:r>
            <a:endParaRPr lang="en-US" sz="1400" dirty="0"/>
          </a:p>
        </p:txBody>
      </p:sp>
      <p:sp>
        <p:nvSpPr>
          <p:cNvPr id="10" name="Text Placeholder 9"/>
          <p:cNvSpPr>
            <a:spLocks noGrp="1"/>
          </p:cNvSpPr>
          <p:nvPr>
            <p:ph type="body" sz="quarter" idx="12"/>
          </p:nvPr>
        </p:nvSpPr>
        <p:spPr>
          <a:xfrm>
            <a:off x="4626900" y="4645417"/>
            <a:ext cx="2373258" cy="1367076"/>
          </a:xfrm>
        </p:spPr>
        <p:txBody>
          <a:bodyPr>
            <a:noAutofit/>
          </a:bodyPr>
          <a:lstStyle/>
          <a:p>
            <a:r>
              <a:rPr lang="en-US" sz="1600" dirty="0" smtClean="0"/>
              <a:t>Volunteer West Virginia Program Development Training</a:t>
            </a:r>
          </a:p>
          <a:p>
            <a:endParaRPr lang="en-US" sz="1600" dirty="0" smtClean="0"/>
          </a:p>
          <a:p>
            <a:r>
              <a:rPr lang="en-US" sz="1600" dirty="0" smtClean="0"/>
              <a:t>Charleston, WV</a:t>
            </a:r>
            <a:endParaRPr lang="en-US" sz="1600" dirty="0"/>
          </a:p>
        </p:txBody>
      </p:sp>
      <p:sp>
        <p:nvSpPr>
          <p:cNvPr id="7" name="Title 6"/>
          <p:cNvSpPr>
            <a:spLocks noGrp="1"/>
          </p:cNvSpPr>
          <p:nvPr>
            <p:ph type="ctrTitle"/>
          </p:nvPr>
        </p:nvSpPr>
        <p:spPr/>
        <p:txBody>
          <a:bodyPr/>
          <a:lstStyle/>
          <a:p>
            <a:r>
              <a:rPr lang="en-US" sz="2400" dirty="0" smtClean="0"/>
              <a:t>Performance Measurement</a:t>
            </a:r>
            <a:r>
              <a:rPr lang="en-US" dirty="0"/>
              <a:t/>
            </a:r>
            <a:br>
              <a:rPr lang="en-US" dirty="0"/>
            </a:br>
            <a:r>
              <a:rPr lang="en-US" sz="2000" dirty="0"/>
              <a:t/>
            </a:r>
            <a:br>
              <a:rPr lang="en-US" sz="2000" dirty="0"/>
            </a:br>
            <a:endParaRPr lang="en-US" sz="2000" dirty="0"/>
          </a:p>
        </p:txBody>
      </p:sp>
      <p:sp>
        <p:nvSpPr>
          <p:cNvPr id="8" name="Subtitle 7"/>
          <p:cNvSpPr>
            <a:spLocks noGrp="1"/>
          </p:cNvSpPr>
          <p:nvPr>
            <p:ph type="subTitle" idx="1"/>
          </p:nvPr>
        </p:nvSpPr>
        <p:spPr/>
        <p:txBody>
          <a:bodyPr/>
          <a:lstStyle/>
          <a:p>
            <a:pPr>
              <a:spcBef>
                <a:spcPts val="0"/>
              </a:spcBef>
              <a:spcAft>
                <a:spcPts val="0"/>
              </a:spcAft>
            </a:pPr>
            <a:r>
              <a:rPr lang="en-US" dirty="0" smtClean="0"/>
              <a:t>Andrew MacDonald</a:t>
            </a:r>
          </a:p>
          <a:p>
            <a:pPr>
              <a:spcBef>
                <a:spcPts val="0"/>
              </a:spcBef>
              <a:spcAft>
                <a:spcPts val="0"/>
              </a:spcAft>
            </a:pPr>
            <a:r>
              <a:rPr lang="en-US" dirty="0"/>
              <a:t>Michael </a:t>
            </a:r>
            <a:r>
              <a:rPr lang="en-US" dirty="0" smtClean="0"/>
              <a:t>Long</a:t>
            </a:r>
            <a:endParaRPr lang="en-US" dirty="0"/>
          </a:p>
        </p:txBody>
      </p:sp>
    </p:spTree>
    <p:extLst>
      <p:ext uri="{BB962C8B-B14F-4D97-AF65-F5344CB8AC3E}">
        <p14:creationId xmlns:p14="http://schemas.microsoft.com/office/powerpoint/2010/main" val="2460478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Use the Performance Measures checklist to assess your performance measures. </a:t>
            </a:r>
            <a:endParaRPr lang="en-US"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10</a:t>
            </a:fld>
            <a:endParaRPr lang="en-US" dirty="0"/>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79855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Learning Objectives</a:t>
            </a:r>
            <a:endParaRPr lang="en-US" dirty="0"/>
          </a:p>
        </p:txBody>
      </p:sp>
      <p:sp>
        <p:nvSpPr>
          <p:cNvPr id="13" name="Content Placeholder 12"/>
          <p:cNvSpPr>
            <a:spLocks noGrp="1"/>
          </p:cNvSpPr>
          <p:nvPr>
            <p:ph idx="1"/>
          </p:nvPr>
        </p:nvSpPr>
        <p:spPr>
          <a:xfrm>
            <a:off x="457199" y="1198688"/>
            <a:ext cx="8229599" cy="4953557"/>
          </a:xfrm>
        </p:spPr>
        <p:txBody>
          <a:bodyPr/>
          <a:lstStyle/>
          <a:p>
            <a:pPr marL="0" lvl="0" indent="0">
              <a:lnSpc>
                <a:spcPct val="90000"/>
              </a:lnSpc>
              <a:spcBef>
                <a:spcPts val="600"/>
              </a:spcBef>
              <a:spcAft>
                <a:spcPts val="1200"/>
              </a:spcAft>
              <a:buClr>
                <a:srgbClr val="ED2623"/>
              </a:buClr>
              <a:buNone/>
            </a:pPr>
            <a:r>
              <a:rPr lang="en-US" sz="2800" b="0" dirty="0">
                <a:solidFill>
                  <a:srgbClr val="000000">
                    <a:lumMod val="65000"/>
                    <a:lumOff val="35000"/>
                  </a:srgbClr>
                </a:solidFill>
                <a:cs typeface="Arial"/>
              </a:rPr>
              <a:t>By the end of this presentation, you will </a:t>
            </a:r>
            <a:r>
              <a:rPr lang="en-US" sz="2800" b="0" dirty="0" smtClean="0">
                <a:solidFill>
                  <a:srgbClr val="000000">
                    <a:lumMod val="65000"/>
                    <a:lumOff val="35000"/>
                  </a:srgbClr>
                </a:solidFill>
                <a:cs typeface="Arial"/>
              </a:rPr>
              <a:t>understand:</a:t>
            </a:r>
            <a:endParaRPr lang="en-US" sz="2800" b="0" dirty="0">
              <a:solidFill>
                <a:srgbClr val="000000">
                  <a:lumMod val="65000"/>
                  <a:lumOff val="35000"/>
                </a:srgbClr>
              </a:solidFill>
              <a:cs typeface="Arial"/>
            </a:endParaRPr>
          </a:p>
          <a:p>
            <a:pPr lvl="0">
              <a:spcBef>
                <a:spcPts val="600"/>
              </a:spcBef>
              <a:spcAft>
                <a:spcPts val="1200"/>
              </a:spcAft>
            </a:pPr>
            <a:r>
              <a:rPr lang="en-US" sz="2400" b="0" dirty="0" smtClean="0"/>
              <a:t>What CNCS means by performance measurement </a:t>
            </a:r>
            <a:endParaRPr lang="en-US" sz="2400" b="0" dirty="0"/>
          </a:p>
          <a:p>
            <a:pPr lvl="0">
              <a:spcBef>
                <a:spcPts val="600"/>
              </a:spcBef>
              <a:spcAft>
                <a:spcPts val="1200"/>
              </a:spcAft>
            </a:pPr>
            <a:r>
              <a:rPr lang="en-US" sz="2400" b="0" dirty="0" smtClean="0"/>
              <a:t>How performance measurement and evaluation are similar and different, and the implications of those differences</a:t>
            </a:r>
            <a:endParaRPr lang="en-US" sz="2400" b="0" dirty="0"/>
          </a:p>
          <a:p>
            <a:pPr lvl="0">
              <a:spcBef>
                <a:spcPts val="600"/>
              </a:spcBef>
              <a:spcAft>
                <a:spcPts val="1200"/>
              </a:spcAft>
            </a:pPr>
            <a:r>
              <a:rPr lang="en-US" sz="2400" b="0" dirty="0" smtClean="0"/>
              <a:t>An overview of National Performance Measures for Capacity Building, Education, and Healthy Futures Focus Areas</a:t>
            </a:r>
            <a:endParaRPr lang="en-US" sz="2400" b="0" dirty="0"/>
          </a:p>
          <a:p>
            <a:pPr marL="228600" indent="-228600">
              <a:lnSpc>
                <a:spcPct val="90000"/>
              </a:lnSpc>
              <a:spcBef>
                <a:spcPts val="0"/>
              </a:spcBef>
              <a:spcAft>
                <a:spcPts val="1200"/>
              </a:spcAft>
              <a:buClr>
                <a:srgbClr val="ED2623"/>
              </a:buClr>
              <a:buFont typeface="Arial"/>
              <a:buChar char="•"/>
            </a:pPr>
            <a:endParaRPr lang="en-US" sz="2400" b="0" dirty="0">
              <a:solidFill>
                <a:srgbClr val="000000">
                  <a:lumMod val="65000"/>
                  <a:lumOff val="35000"/>
                </a:srgbClr>
              </a:solidFill>
              <a:cs typeface="Arial"/>
            </a:endParaRPr>
          </a:p>
          <a:p>
            <a:pPr marL="0" lvl="0" indent="0">
              <a:lnSpc>
                <a:spcPct val="90000"/>
              </a:lnSpc>
              <a:spcBef>
                <a:spcPts val="0"/>
              </a:spcBef>
              <a:spcAft>
                <a:spcPts val="1200"/>
              </a:spcAft>
              <a:buClr>
                <a:srgbClr val="ED2623"/>
              </a:buClr>
              <a:buNone/>
            </a:pPr>
            <a:endParaRPr lang="en-US" sz="2400" b="0" dirty="0">
              <a:solidFill>
                <a:srgbClr val="000000">
                  <a:lumMod val="65000"/>
                  <a:lumOff val="35000"/>
                </a:srgbClr>
              </a:solidFill>
              <a:cs typeface="Arial"/>
            </a:endParaRPr>
          </a:p>
          <a:p>
            <a:endParaRPr lang="en-US" dirty="0" smtClean="0"/>
          </a:p>
        </p:txBody>
      </p:sp>
      <p:sp>
        <p:nvSpPr>
          <p:cNvPr id="6" name="Slide Number Placeholder 5"/>
          <p:cNvSpPr>
            <a:spLocks noGrp="1"/>
          </p:cNvSpPr>
          <p:nvPr>
            <p:ph type="sldNum" sz="quarter" idx="12"/>
          </p:nvPr>
        </p:nvSpPr>
        <p:spPr/>
        <p:txBody>
          <a:bodyPr/>
          <a:lstStyle/>
          <a:p>
            <a:fld id="{1DB5379B-6F0A-3548-AC69-0D2DB46577D4}" type="slidenum">
              <a:rPr lang="en-US" smtClean="0"/>
              <a:pPr/>
              <a:t>2</a:t>
            </a:fld>
            <a:endParaRPr lang="en-US"/>
          </a:p>
        </p:txBody>
      </p:sp>
    </p:spTree>
    <p:extLst>
      <p:ext uri="{BB962C8B-B14F-4D97-AF65-F5344CB8AC3E}">
        <p14:creationId xmlns:p14="http://schemas.microsoft.com/office/powerpoint/2010/main" val="3628938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38B"/>
                </a:solidFill>
              </a:rPr>
              <a:t>Performance Measurement Overview</a:t>
            </a:r>
            <a:endParaRPr lang="en-US" dirty="0"/>
          </a:p>
        </p:txBody>
      </p:sp>
      <p:sp>
        <p:nvSpPr>
          <p:cNvPr id="3" name="Content Placeholder 2"/>
          <p:cNvSpPr>
            <a:spLocks noGrp="1"/>
          </p:cNvSpPr>
          <p:nvPr>
            <p:ph idx="1"/>
          </p:nvPr>
        </p:nvSpPr>
        <p:spPr>
          <a:xfrm>
            <a:off x="457199" y="942975"/>
            <a:ext cx="8229600" cy="5167201"/>
          </a:xfrm>
        </p:spPr>
        <p:txBody>
          <a:bodyPr/>
          <a:lstStyle/>
          <a:p>
            <a:pPr marL="0" indent="0">
              <a:lnSpc>
                <a:spcPct val="100000"/>
              </a:lnSpc>
              <a:spcBef>
                <a:spcPts val="600"/>
              </a:spcBef>
              <a:spcAft>
                <a:spcPts val="1200"/>
              </a:spcAft>
              <a:buNone/>
            </a:pPr>
            <a:r>
              <a:rPr lang="en-US" sz="2000" dirty="0" smtClean="0"/>
              <a:t>Performance </a:t>
            </a:r>
            <a:r>
              <a:rPr lang="en-US" sz="2000" dirty="0"/>
              <a:t>Measurement </a:t>
            </a:r>
            <a:r>
              <a:rPr lang="en-US" sz="2000" b="0" dirty="0"/>
              <a:t>is the </a:t>
            </a:r>
            <a:r>
              <a:rPr lang="en-US" sz="2000" b="0" u="sng" dirty="0"/>
              <a:t>ongoing monitoring </a:t>
            </a:r>
            <a:r>
              <a:rPr lang="en-US" sz="2000" b="0" dirty="0"/>
              <a:t>of a program’s progress toward achieving its goals</a:t>
            </a:r>
            <a:r>
              <a:rPr lang="en-US" sz="2000" b="0" dirty="0" smtClean="0"/>
              <a:t>. </a:t>
            </a:r>
          </a:p>
          <a:p>
            <a:pPr>
              <a:spcBef>
                <a:spcPts val="600"/>
              </a:spcBef>
              <a:spcAft>
                <a:spcPts val="1200"/>
              </a:spcAft>
            </a:pPr>
            <a:r>
              <a:rPr lang="en-US" sz="2000" b="0" i="1" dirty="0" smtClean="0"/>
              <a:t>Ongoing</a:t>
            </a:r>
            <a:r>
              <a:rPr lang="en-US" sz="2000" b="0" dirty="0" smtClean="0"/>
              <a:t> means that performance measures are updated on a regular basis and show trends or changes over time.</a:t>
            </a:r>
          </a:p>
          <a:p>
            <a:pPr>
              <a:spcBef>
                <a:spcPts val="600"/>
              </a:spcBef>
              <a:spcAft>
                <a:spcPts val="1200"/>
              </a:spcAft>
            </a:pPr>
            <a:r>
              <a:rPr lang="en-US" sz="2000" b="0" i="1" dirty="0" smtClean="0"/>
              <a:t>Monitoring </a:t>
            </a:r>
            <a:r>
              <a:rPr lang="en-US" sz="2000" b="0" dirty="0"/>
              <a:t>means that performance measures should use indicators that can serve as clear signs of success or failure toward achieving targets</a:t>
            </a:r>
            <a:r>
              <a:rPr lang="en-US" sz="2000" b="0" dirty="0" smtClean="0"/>
              <a:t>.</a:t>
            </a:r>
          </a:p>
          <a:p>
            <a:pPr marL="0" indent="0">
              <a:spcBef>
                <a:spcPts val="600"/>
              </a:spcBef>
              <a:spcAft>
                <a:spcPts val="1200"/>
              </a:spcAft>
              <a:buNone/>
            </a:pPr>
            <a:r>
              <a:rPr lang="en-US" sz="2000" dirty="0"/>
              <a:t>Performance measurement </a:t>
            </a:r>
            <a:r>
              <a:rPr lang="en-US" sz="2000" b="0" dirty="0"/>
              <a:t>tells you </a:t>
            </a:r>
            <a:r>
              <a:rPr lang="en-US" sz="2000" b="0" i="1" dirty="0"/>
              <a:t>what</a:t>
            </a:r>
            <a:r>
              <a:rPr lang="en-US" sz="2000" b="0" dirty="0"/>
              <a:t> is happening with </a:t>
            </a:r>
            <a:r>
              <a:rPr lang="en-US" sz="2000" b="0" dirty="0" smtClean="0"/>
              <a:t>your </a:t>
            </a:r>
            <a:r>
              <a:rPr lang="en-US" sz="2000" b="0" dirty="0"/>
              <a:t>program, but cannot answer deeper questions such as </a:t>
            </a:r>
            <a:r>
              <a:rPr lang="en-US" sz="2000" b="0" i="1" dirty="0"/>
              <a:t>how or why </a:t>
            </a:r>
            <a:r>
              <a:rPr lang="en-US" sz="2000" b="0" i="1" dirty="0" smtClean="0"/>
              <a:t>you</a:t>
            </a:r>
            <a:r>
              <a:rPr lang="en-US" sz="2000" b="0" dirty="0" smtClean="0"/>
              <a:t> </a:t>
            </a:r>
            <a:r>
              <a:rPr lang="en-US" sz="2000" b="0" dirty="0"/>
              <a:t>program works as it </a:t>
            </a:r>
            <a:r>
              <a:rPr lang="en-US" sz="2000" b="0" dirty="0" smtClean="0"/>
              <a:t>does. </a:t>
            </a:r>
            <a:endParaRPr lang="en-US" sz="2000" b="0" dirty="0"/>
          </a:p>
          <a:p>
            <a:pPr lvl="1">
              <a:lnSpc>
                <a:spcPct val="100000"/>
              </a:lnSpc>
              <a:spcBef>
                <a:spcPts val="0"/>
              </a:spcBef>
              <a:spcAft>
                <a:spcPts val="0"/>
              </a:spcAft>
              <a:buClrTx/>
              <a:defRPr/>
            </a:pPr>
            <a:r>
              <a:rPr lang="en-US" sz="2000" b="0" dirty="0" smtClean="0"/>
              <a:t>Evaluation </a:t>
            </a:r>
            <a:r>
              <a:rPr lang="en-US" sz="2000" b="0" dirty="0"/>
              <a:t>may look at </a:t>
            </a:r>
            <a:r>
              <a:rPr lang="en-US" sz="2000" b="0" i="1" dirty="0"/>
              <a:t>how</a:t>
            </a:r>
            <a:r>
              <a:rPr lang="en-US" sz="2000" b="0" dirty="0"/>
              <a:t> a program works, </a:t>
            </a:r>
            <a:r>
              <a:rPr lang="en-US" sz="2000" b="0" i="1" dirty="0"/>
              <a:t>who</a:t>
            </a:r>
            <a:r>
              <a:rPr lang="en-US" sz="2000" b="0" dirty="0"/>
              <a:t> a program affects,  </a:t>
            </a:r>
            <a:r>
              <a:rPr lang="en-US" sz="2000" b="0" i="1" dirty="0"/>
              <a:t>what</a:t>
            </a:r>
            <a:r>
              <a:rPr lang="en-US" sz="2000" b="0" dirty="0"/>
              <a:t> changes a program causes, </a:t>
            </a:r>
            <a:r>
              <a:rPr lang="en-US" sz="2000" b="0" i="1" dirty="0"/>
              <a:t>why</a:t>
            </a:r>
            <a:r>
              <a:rPr lang="en-US" sz="2000" b="0" dirty="0"/>
              <a:t> a program is effective or ineffective at achieving its goals, or a combination of these or other questions of interest.</a:t>
            </a:r>
          </a:p>
          <a:p>
            <a:pPr marL="0" indent="0">
              <a:lnSpc>
                <a:spcPct val="100000"/>
              </a:lnSpc>
              <a:spcBef>
                <a:spcPts val="600"/>
              </a:spcBef>
              <a:spcAft>
                <a:spcPts val="1200"/>
              </a:spcAft>
              <a:buNone/>
            </a:pPr>
            <a:endParaRPr lang="en-US" b="0" dirty="0"/>
          </a:p>
          <a:p>
            <a:pPr marL="0" indent="0">
              <a:lnSpc>
                <a:spcPct val="100000"/>
              </a:lnSpc>
              <a:spcBef>
                <a:spcPts val="600"/>
              </a:spcBef>
              <a:spcAft>
                <a:spcPts val="1200"/>
              </a:spcAft>
              <a:buNone/>
            </a:pPr>
            <a:endParaRPr lang="en-US" u="sng" dirty="0"/>
          </a:p>
          <a:p>
            <a:endParaRPr lang="en-US"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3</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60359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Using Performance Measurement</a:t>
            </a:r>
            <a:endParaRPr lang="en-US" dirty="0"/>
          </a:p>
        </p:txBody>
      </p:sp>
      <p:sp>
        <p:nvSpPr>
          <p:cNvPr id="13" name="Content Placeholder 12"/>
          <p:cNvSpPr>
            <a:spLocks noGrp="1"/>
          </p:cNvSpPr>
          <p:nvPr>
            <p:ph idx="1"/>
          </p:nvPr>
        </p:nvSpPr>
        <p:spPr>
          <a:xfrm>
            <a:off x="457199" y="1198688"/>
            <a:ext cx="8229599" cy="4953557"/>
          </a:xfrm>
        </p:spPr>
        <p:txBody>
          <a:bodyPr/>
          <a:lstStyle/>
          <a:p>
            <a:pPr marL="0" indent="0">
              <a:spcBef>
                <a:spcPts val="600"/>
              </a:spcBef>
              <a:spcAft>
                <a:spcPts val="1200"/>
              </a:spcAft>
              <a:buNone/>
            </a:pPr>
            <a:r>
              <a:rPr lang="en-US" sz="2000" b="0" dirty="0" smtClean="0"/>
              <a:t>Performance measurement can serve as an early warning system for whether your program is on track to achieve its goals</a:t>
            </a:r>
          </a:p>
          <a:p>
            <a:pPr lvl="1">
              <a:spcBef>
                <a:spcPts val="600"/>
              </a:spcBef>
              <a:spcAft>
                <a:spcPts val="1200"/>
              </a:spcAft>
            </a:pPr>
            <a:r>
              <a:rPr lang="en-US" b="0" dirty="0" smtClean="0"/>
              <a:t>Performance measures can show whether your project is unfolding according to plan</a:t>
            </a:r>
          </a:p>
          <a:p>
            <a:pPr lvl="1">
              <a:spcBef>
                <a:spcPts val="600"/>
              </a:spcBef>
              <a:spcAft>
                <a:spcPts val="1200"/>
              </a:spcAft>
            </a:pPr>
            <a:r>
              <a:rPr lang="en-US" b="0" dirty="0" smtClean="0"/>
              <a:t>Sudden changes in performance measure data may reflect conditions on the ground that need immediate attention</a:t>
            </a:r>
          </a:p>
          <a:p>
            <a:pPr marL="0" indent="0">
              <a:spcBef>
                <a:spcPts val="600"/>
              </a:spcBef>
              <a:spcAft>
                <a:spcPts val="1200"/>
              </a:spcAft>
              <a:buNone/>
            </a:pPr>
            <a:r>
              <a:rPr lang="en-US" sz="2000" b="0" dirty="0" smtClean="0"/>
              <a:t>Performance </a:t>
            </a:r>
            <a:r>
              <a:rPr lang="en-US" sz="2000" b="0" dirty="0"/>
              <a:t>measurement </a:t>
            </a:r>
            <a:r>
              <a:rPr lang="en-US" sz="2000" b="0" dirty="0" smtClean="0"/>
              <a:t>can also be </a:t>
            </a:r>
            <a:r>
              <a:rPr lang="en-US" sz="2000" b="0" dirty="0"/>
              <a:t>often used to compare data across multiple </a:t>
            </a:r>
            <a:r>
              <a:rPr lang="en-US" sz="2000" b="0" dirty="0" smtClean="0"/>
              <a:t>projects to obtain a “big picture” look at a portfolio</a:t>
            </a:r>
          </a:p>
          <a:p>
            <a:pPr lvl="1">
              <a:spcBef>
                <a:spcPts val="600"/>
              </a:spcBef>
              <a:spcAft>
                <a:spcPts val="1200"/>
              </a:spcAft>
            </a:pPr>
            <a:r>
              <a:rPr lang="en-US" b="0" dirty="0" smtClean="0"/>
              <a:t>For </a:t>
            </a:r>
            <a:r>
              <a:rPr lang="en-US" b="0" dirty="0"/>
              <a:t>example</a:t>
            </a:r>
            <a:r>
              <a:rPr lang="en-US" b="0" dirty="0" smtClean="0"/>
              <a:t>, Volunteer West Virginia may </a:t>
            </a:r>
            <a:r>
              <a:rPr lang="en-US" b="0" dirty="0"/>
              <a:t>want to report to </a:t>
            </a:r>
            <a:r>
              <a:rPr lang="en-US" b="0" dirty="0" smtClean="0"/>
              <a:t>the Governor’s office </a:t>
            </a:r>
            <a:r>
              <a:rPr lang="en-US" b="0" dirty="0"/>
              <a:t>on how many community beneficiaries were served across all AmeriCorps </a:t>
            </a:r>
            <a:r>
              <a:rPr lang="en-US" b="0" dirty="0" smtClean="0"/>
              <a:t>projects in West Virginia.</a:t>
            </a:r>
          </a:p>
          <a:p>
            <a:pPr lvl="1">
              <a:spcBef>
                <a:spcPts val="600"/>
              </a:spcBef>
              <a:spcAft>
                <a:spcPts val="1200"/>
              </a:spcAft>
            </a:pPr>
            <a:r>
              <a:rPr lang="en-US" dirty="0" smtClean="0"/>
              <a:t>Performance measures may also help Volunteer West Virginia or CNCS leadership identify trends or patterns across its portfolio, such as whether there are focus areas with more or less progress toward achieving goals</a:t>
            </a:r>
            <a:endParaRPr lang="en-US" sz="2400" b="0" dirty="0">
              <a:solidFill>
                <a:srgbClr val="000000">
                  <a:lumMod val="65000"/>
                  <a:lumOff val="35000"/>
                </a:srgbClr>
              </a:solidFill>
              <a:cs typeface="Arial"/>
            </a:endParaRPr>
          </a:p>
          <a:p>
            <a:endParaRPr lang="en-US" dirty="0" smtClean="0"/>
          </a:p>
        </p:txBody>
      </p:sp>
      <p:sp>
        <p:nvSpPr>
          <p:cNvPr id="6" name="Slide Number Placeholder 5"/>
          <p:cNvSpPr>
            <a:spLocks noGrp="1"/>
          </p:cNvSpPr>
          <p:nvPr>
            <p:ph type="sldNum" sz="quarter" idx="12"/>
          </p:nvPr>
        </p:nvSpPr>
        <p:spPr/>
        <p:txBody>
          <a:bodyPr/>
          <a:lstStyle/>
          <a:p>
            <a:fld id="{1DB5379B-6F0A-3548-AC69-0D2DB46577D4}" type="slidenum">
              <a:rPr lang="en-US" smtClean="0"/>
              <a:pPr/>
              <a:t>4</a:t>
            </a:fld>
            <a:endParaRPr lang="en-US"/>
          </a:p>
        </p:txBody>
      </p:sp>
    </p:spTree>
    <p:extLst>
      <p:ext uri="{BB962C8B-B14F-4D97-AF65-F5344CB8AC3E}">
        <p14:creationId xmlns:p14="http://schemas.microsoft.com/office/powerpoint/2010/main" val="1844194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CNCS Performance Measurement Requirements</a:t>
            </a:r>
            <a:endParaRPr lang="en-US" dirty="0"/>
          </a:p>
        </p:txBody>
      </p:sp>
      <p:sp>
        <p:nvSpPr>
          <p:cNvPr id="3" name="Content Placeholder 2"/>
          <p:cNvSpPr>
            <a:spLocks noGrp="1"/>
          </p:cNvSpPr>
          <p:nvPr>
            <p:ph idx="1"/>
          </p:nvPr>
        </p:nvSpPr>
        <p:spPr>
          <a:xfrm>
            <a:off x="457199" y="1348945"/>
            <a:ext cx="8229600" cy="4774043"/>
          </a:xfrm>
        </p:spPr>
        <p:txBody>
          <a:bodyPr/>
          <a:lstStyle/>
          <a:p>
            <a:pPr marL="168275" lvl="1" indent="0">
              <a:buNone/>
            </a:pPr>
            <a:r>
              <a:rPr lang="en-US" sz="2000" dirty="0" smtClean="0"/>
              <a:t>You must choose at least one pair of aligned performance measures that corresponds to your primary intervention. </a:t>
            </a:r>
          </a:p>
          <a:p>
            <a:pPr lvl="2"/>
            <a:r>
              <a:rPr lang="en-US" sz="1800" u="sng" dirty="0" smtClean="0"/>
              <a:t>Intervention</a:t>
            </a:r>
            <a:r>
              <a:rPr lang="en-US" sz="1800" dirty="0" smtClean="0"/>
              <a:t> refers to your service activities. CNCS provides a list of “intervention categories” for each focus area. You should categorize your program by these options if at all possible. </a:t>
            </a:r>
          </a:p>
          <a:p>
            <a:pPr lvl="2"/>
            <a:r>
              <a:rPr lang="en-US" sz="1800" dirty="0" smtClean="0"/>
              <a:t>An </a:t>
            </a:r>
            <a:r>
              <a:rPr lang="en-US" sz="1800" u="sng" dirty="0" smtClean="0"/>
              <a:t>aligned pair </a:t>
            </a:r>
            <a:r>
              <a:rPr lang="en-US" sz="1800" dirty="0" smtClean="0"/>
              <a:t>means on output and an outcome that are related to each other. Remember:</a:t>
            </a:r>
          </a:p>
          <a:p>
            <a:pPr lvl="3"/>
            <a:r>
              <a:rPr lang="en-US" sz="1600" i="1" dirty="0" smtClean="0"/>
              <a:t>Output </a:t>
            </a:r>
            <a:r>
              <a:rPr lang="en-US" sz="1600" dirty="0" smtClean="0"/>
              <a:t>refers to the direct result of an activity, such as the number of attendees or the number of workshops</a:t>
            </a:r>
          </a:p>
          <a:p>
            <a:pPr lvl="3"/>
            <a:r>
              <a:rPr lang="en-US" sz="1600" i="1" dirty="0" smtClean="0"/>
              <a:t>Outcome</a:t>
            </a:r>
            <a:r>
              <a:rPr lang="en-US" sz="1600" dirty="0" smtClean="0"/>
              <a:t> refers to the change the activity is intended to cause among beneficiaries, such as increased knowledge or better attitudes. For purposes of performance measurement, outcomes must be observable within a single program year. </a:t>
            </a:r>
          </a:p>
          <a:p>
            <a:pPr marL="231775" lvl="1" indent="0">
              <a:buNone/>
            </a:pPr>
            <a:endParaRPr lang="en-US" sz="1800" dirty="0" smtClean="0"/>
          </a:p>
          <a:p>
            <a:pPr marL="576263" lvl="3" indent="0">
              <a:buNone/>
            </a:pPr>
            <a:endParaRPr lang="en-US" sz="1600" dirty="0" smtClean="0"/>
          </a:p>
          <a:p>
            <a:endParaRPr lang="en-US"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5</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91612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Performance Measures </a:t>
            </a:r>
            <a:endParaRPr lang="en-US" dirty="0"/>
          </a:p>
        </p:txBody>
      </p:sp>
      <p:sp>
        <p:nvSpPr>
          <p:cNvPr id="3" name="Content Placeholder 2"/>
          <p:cNvSpPr>
            <a:spLocks noGrp="1"/>
          </p:cNvSpPr>
          <p:nvPr>
            <p:ph idx="1"/>
          </p:nvPr>
        </p:nvSpPr>
        <p:spPr/>
        <p:txBody>
          <a:bodyPr/>
          <a:lstStyle/>
          <a:p>
            <a:pPr marL="0" indent="0">
              <a:buNone/>
            </a:pPr>
            <a:r>
              <a:rPr lang="en-US" sz="2000" b="0" dirty="0" smtClean="0"/>
              <a:t>The most important consideration in choosing performance measures is that they align with your logic model</a:t>
            </a:r>
            <a:r>
              <a:rPr lang="en-US" sz="2000" dirty="0" smtClean="0"/>
              <a:t>.</a:t>
            </a:r>
          </a:p>
          <a:p>
            <a:r>
              <a:rPr lang="en-US" sz="2000" b="0" dirty="0" smtClean="0"/>
              <a:t>CNCS maintains a list of National Performance Measures (NPM), organized by focus area.</a:t>
            </a:r>
            <a:endParaRPr lang="en-US" sz="2000" dirty="0"/>
          </a:p>
          <a:p>
            <a:pPr lvl="1"/>
            <a:r>
              <a:rPr lang="en-US" sz="1800" dirty="0" smtClean="0"/>
              <a:t>NPMs reflect common outputs and outcomes for programs in these focus areas. You should choose these NPMs if they align with your program theory of change.</a:t>
            </a:r>
          </a:p>
          <a:p>
            <a:pPr lvl="2"/>
            <a:r>
              <a:rPr lang="en-US" sz="1800" dirty="0" smtClean="0"/>
              <a:t>If there are no NPMs aligned with your theory of change, then you should develop their own performance measures</a:t>
            </a:r>
            <a:r>
              <a:rPr lang="en-US" sz="1600" dirty="0" smtClean="0"/>
              <a:t>. </a:t>
            </a:r>
            <a:r>
              <a:rPr lang="en-US" sz="1800" dirty="0" smtClean="0"/>
              <a:t>However, you should NOT duplicate existing NPMs if at all possible. </a:t>
            </a:r>
            <a:endParaRPr lang="en-US" dirty="0"/>
          </a:p>
          <a:p>
            <a:pPr marL="400050" lvl="2" indent="0">
              <a:buNone/>
            </a:pPr>
            <a:endParaRPr lang="en-US" sz="1600" dirty="0"/>
          </a:p>
          <a:p>
            <a:pPr marL="230187" lvl="1" indent="0">
              <a:buNone/>
            </a:pPr>
            <a:r>
              <a:rPr lang="en-US" sz="1800" dirty="0" smtClean="0"/>
              <a:t>It </a:t>
            </a:r>
            <a:r>
              <a:rPr lang="en-US" sz="1800" dirty="0"/>
              <a:t>is not necessary to choose performance measures for every program component. It is better to have fewer, more valid performance measures.</a:t>
            </a:r>
          </a:p>
          <a:p>
            <a:pPr lvl="2"/>
            <a:endParaRPr lang="en-US" sz="1600"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6</a:t>
            </a:fld>
            <a:endParaRPr lang="en-US" dirty="0"/>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97749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Performance Measures </a:t>
            </a:r>
            <a:endParaRPr lang="en-US" dirty="0"/>
          </a:p>
        </p:txBody>
      </p:sp>
      <p:sp>
        <p:nvSpPr>
          <p:cNvPr id="3" name="Content Placeholder 2"/>
          <p:cNvSpPr>
            <a:spLocks noGrp="1"/>
          </p:cNvSpPr>
          <p:nvPr>
            <p:ph idx="1"/>
          </p:nvPr>
        </p:nvSpPr>
        <p:spPr/>
        <p:txBody>
          <a:bodyPr/>
          <a:lstStyle/>
          <a:p>
            <a:pPr marL="0" indent="0">
              <a:buNone/>
            </a:pPr>
            <a:r>
              <a:rPr lang="en-US" sz="2000" dirty="0" smtClean="0"/>
              <a:t>Capacity building </a:t>
            </a:r>
          </a:p>
          <a:p>
            <a:r>
              <a:rPr lang="en-US" sz="2000" b="0" dirty="0" smtClean="0"/>
              <a:t>In this focus area, you must use NPMs. </a:t>
            </a:r>
          </a:p>
          <a:p>
            <a:r>
              <a:rPr lang="en-US" sz="2000" b="0" dirty="0" smtClean="0"/>
              <a:t>Output: The number of organizations that received capacity building services.</a:t>
            </a:r>
          </a:p>
          <a:p>
            <a:pPr lvl="1"/>
            <a:r>
              <a:rPr lang="en-US" dirty="0" smtClean="0"/>
              <a:t>This means that AmeriCorps members (or volunteers they directly recruited) carried out activities to help the organization expand its scale, reach, efficiency, or effectiveness on a sustainable basis (i.e., after the AmeriCorps member or leveraged volunteer has left).</a:t>
            </a:r>
          </a:p>
          <a:p>
            <a:pPr marL="168275" lvl="1" indent="0">
              <a:buNone/>
            </a:pPr>
            <a:endParaRPr lang="en-US" b="0" dirty="0"/>
          </a:p>
          <a:p>
            <a:r>
              <a:rPr lang="en-US" sz="2000" b="0" dirty="0" smtClean="0"/>
              <a:t>Outcome: The number of organizations that increased their effectiveness, efficiency, and/or program scale/reach</a:t>
            </a:r>
          </a:p>
          <a:p>
            <a:pPr lvl="1"/>
            <a:r>
              <a:rPr lang="en-US" b="0" dirty="0" smtClean="0"/>
              <a:t>You have latitude to choose an organizational assessment tool to measure capacity. </a:t>
            </a:r>
            <a:endParaRPr lang="en-US" dirty="0" smtClean="0"/>
          </a:p>
          <a:p>
            <a:pPr marL="168275" lvl="1" indent="0">
              <a:buNone/>
            </a:pPr>
            <a:endParaRPr lang="en-US"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7</a:t>
            </a:fld>
            <a:endParaRPr lang="en-US" dirty="0"/>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238881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Performance Measures </a:t>
            </a:r>
            <a:endParaRPr lang="en-US" dirty="0"/>
          </a:p>
        </p:txBody>
      </p:sp>
      <p:sp>
        <p:nvSpPr>
          <p:cNvPr id="3" name="Content Placeholder 2"/>
          <p:cNvSpPr>
            <a:spLocks noGrp="1"/>
          </p:cNvSpPr>
          <p:nvPr>
            <p:ph idx="1"/>
          </p:nvPr>
        </p:nvSpPr>
        <p:spPr/>
        <p:txBody>
          <a:bodyPr/>
          <a:lstStyle/>
          <a:p>
            <a:pPr marL="0" indent="0">
              <a:buNone/>
            </a:pPr>
            <a:r>
              <a:rPr lang="en-US" sz="2000" dirty="0" smtClean="0"/>
              <a:t>Education</a:t>
            </a:r>
          </a:p>
          <a:p>
            <a:r>
              <a:rPr lang="en-US" sz="2000" b="0" dirty="0" smtClean="0"/>
              <a:t>There are nine intervention categories; if your program fits one of these categories, then you should use NPMs. </a:t>
            </a:r>
          </a:p>
          <a:p>
            <a:r>
              <a:rPr lang="en-US" sz="2000" b="0" dirty="0" smtClean="0"/>
              <a:t>Your output should always be the number of individuals served. </a:t>
            </a:r>
          </a:p>
          <a:p>
            <a:r>
              <a:rPr lang="en-US" sz="2000" b="0" dirty="0" smtClean="0"/>
              <a:t>Your outcomes should be expressed in terms of the </a:t>
            </a:r>
            <a:r>
              <a:rPr lang="en-US" sz="2000" b="0" u="sng" dirty="0" smtClean="0"/>
              <a:t>number</a:t>
            </a:r>
            <a:r>
              <a:rPr lang="en-US" sz="2000" b="0" dirty="0" smtClean="0"/>
              <a:t> of individuals (children, students, or adults) who demonstrated an your intended change, not the extent of the change. </a:t>
            </a:r>
          </a:p>
          <a:p>
            <a:pPr lvl="1"/>
            <a:r>
              <a:rPr lang="en-US" b="0" dirty="0" smtClean="0"/>
              <a:t>Many of the outcomes assume access to administrative data from schools, districts, or other external sources; be sure to establish a data sharing agreement as soon as possible. </a:t>
            </a:r>
          </a:p>
          <a:p>
            <a:pPr lvl="1"/>
            <a:r>
              <a:rPr lang="en-US" dirty="0" smtClean="0"/>
              <a:t>Remember, outcomes should be realized within one year, so be cautious about long-term outcomes such as earning a post-secondary degree. This might be interesting for an evaluation, but your performance measures should focus on what you can easily measure. </a:t>
            </a:r>
            <a:endParaRPr lang="en-US" b="0" dirty="0" smtClean="0"/>
          </a:p>
          <a:p>
            <a:pPr marL="0" indent="0">
              <a:buNone/>
            </a:pPr>
            <a:endParaRPr lang="en-US" sz="2000" b="0" dirty="0" smtClean="0"/>
          </a:p>
        </p:txBody>
      </p:sp>
      <p:sp>
        <p:nvSpPr>
          <p:cNvPr id="5" name="Slide Number Placeholder 4"/>
          <p:cNvSpPr>
            <a:spLocks noGrp="1"/>
          </p:cNvSpPr>
          <p:nvPr>
            <p:ph type="sldNum" sz="quarter" idx="12"/>
          </p:nvPr>
        </p:nvSpPr>
        <p:spPr/>
        <p:txBody>
          <a:bodyPr/>
          <a:lstStyle/>
          <a:p>
            <a:fld id="{1DB5379B-6F0A-3548-AC69-0D2DB46577D4}" type="slidenum">
              <a:rPr lang="en-US" smtClean="0"/>
              <a:pPr/>
              <a:t>8</a:t>
            </a:fld>
            <a:endParaRPr lang="en-US" dirty="0"/>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22532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Performance Measures </a:t>
            </a:r>
            <a:endParaRPr lang="en-US" dirty="0"/>
          </a:p>
        </p:txBody>
      </p:sp>
      <p:sp>
        <p:nvSpPr>
          <p:cNvPr id="3" name="Content Placeholder 2"/>
          <p:cNvSpPr>
            <a:spLocks noGrp="1"/>
          </p:cNvSpPr>
          <p:nvPr>
            <p:ph idx="1"/>
          </p:nvPr>
        </p:nvSpPr>
        <p:spPr/>
        <p:txBody>
          <a:bodyPr/>
          <a:lstStyle/>
          <a:p>
            <a:pPr marL="0" indent="0">
              <a:buNone/>
            </a:pPr>
            <a:r>
              <a:rPr lang="en-US" sz="2000" dirty="0" smtClean="0"/>
              <a:t>Healthy Futures</a:t>
            </a:r>
          </a:p>
          <a:p>
            <a:r>
              <a:rPr lang="en-US" sz="2000" b="0" dirty="0" smtClean="0"/>
              <a:t>There are 11 intervention categories; if </a:t>
            </a:r>
            <a:r>
              <a:rPr lang="en-US" sz="2000" b="0" dirty="0"/>
              <a:t>your program fits one of these categories, then you should use NPMs. </a:t>
            </a:r>
          </a:p>
          <a:p>
            <a:r>
              <a:rPr lang="en-US" sz="2000" b="0" dirty="0" smtClean="0"/>
              <a:t>Your output should be the number of individuals served.</a:t>
            </a:r>
          </a:p>
          <a:p>
            <a:pPr lvl="1"/>
            <a:r>
              <a:rPr lang="en-US" dirty="0" smtClean="0"/>
              <a:t>The exception is if y</a:t>
            </a:r>
            <a:r>
              <a:rPr lang="en-US" b="0" dirty="0" smtClean="0"/>
              <a:t>ou have a nutrition/food support intervention, in which case your output can be the pounds of food provided. </a:t>
            </a:r>
          </a:p>
          <a:p>
            <a:r>
              <a:rPr lang="en-US" sz="2000" b="0" dirty="0" smtClean="0"/>
              <a:t>Your outcomes should be expressed in terms of the </a:t>
            </a:r>
            <a:r>
              <a:rPr lang="en-US" sz="2000" b="0" u="sng" dirty="0" smtClean="0"/>
              <a:t>number</a:t>
            </a:r>
            <a:r>
              <a:rPr lang="en-US" sz="2000" b="0" dirty="0" smtClean="0"/>
              <a:t> of individuals who demonstrated an your intended change, not the extent of the change. </a:t>
            </a:r>
          </a:p>
          <a:p>
            <a:pPr lvl="1"/>
            <a:r>
              <a:rPr lang="en-US" b="0" dirty="0" smtClean="0"/>
              <a:t>Many of the outputs require original data collection. Be sure you have the capacity to collect quality data on the outcomes of interest. </a:t>
            </a:r>
          </a:p>
          <a:p>
            <a:pPr marL="0" indent="0">
              <a:buNone/>
            </a:pPr>
            <a:endParaRPr lang="en-US" sz="2000" b="0" dirty="0" smtClean="0"/>
          </a:p>
        </p:txBody>
      </p:sp>
      <p:sp>
        <p:nvSpPr>
          <p:cNvPr id="5" name="Slide Number Placeholder 4"/>
          <p:cNvSpPr>
            <a:spLocks noGrp="1"/>
          </p:cNvSpPr>
          <p:nvPr>
            <p:ph type="sldNum" sz="quarter" idx="12"/>
          </p:nvPr>
        </p:nvSpPr>
        <p:spPr/>
        <p:txBody>
          <a:bodyPr/>
          <a:lstStyle/>
          <a:p>
            <a:fld id="{1DB5379B-6F0A-3548-AC69-0D2DB46577D4}" type="slidenum">
              <a:rPr lang="en-US" smtClean="0"/>
              <a:pPr/>
              <a:t>9</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5978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15">
      <a:dk1>
        <a:srgbClr val="000000"/>
      </a:dk1>
      <a:lt1>
        <a:sysClr val="window" lastClr="FFFFFF"/>
      </a:lt1>
      <a:dk2>
        <a:srgbClr val="00439D"/>
      </a:dk2>
      <a:lt2>
        <a:srgbClr val="F0AB00"/>
      </a:lt2>
      <a:accent1>
        <a:srgbClr val="ED2623"/>
      </a:accent1>
      <a:accent2>
        <a:srgbClr val="80379B"/>
      </a:accent2>
      <a:accent3>
        <a:srgbClr val="739618"/>
      </a:accent3>
      <a:accent4>
        <a:srgbClr val="002556"/>
      </a:accent4>
      <a:accent5>
        <a:srgbClr val="FDFFFF"/>
      </a:accent5>
      <a:accent6>
        <a:srgbClr val="E5782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ICF_Std_Blue_2016">
  <a:themeElements>
    <a:clrScheme name="ICF Blue">
      <a:dk1>
        <a:sysClr val="windowText" lastClr="000000"/>
      </a:dk1>
      <a:lt1>
        <a:sysClr val="window" lastClr="FFFFFF"/>
      </a:lt1>
      <a:dk2>
        <a:srgbClr val="00538B"/>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extLst>
    <a:ext uri="{05A4C25C-085E-4340-85A3-A5531E510DB2}">
      <thm15:themeFamily xmlns:thm15="http://schemas.microsoft.com/office/thememl/2012/main" name="PPT Blank Template Standard BLUE [Read-Only]" id="{D3DAB24F-5611-4317-B3C9-54E7DDEDADED}" vid="{10E4AB98-7E64-43D1-AD9B-3270146F6D8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E4B1590CE53F449FADAF2BBDA795DE" ma:contentTypeVersion="6" ma:contentTypeDescription="Create a new document." ma:contentTypeScope="" ma:versionID="6d226440aa8b8aa81f16cad52b271497">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86BC58B-D0C3-4ED9-9C28-477877E22322}"/>
</file>

<file path=customXml/itemProps2.xml><?xml version="1.0" encoding="utf-8"?>
<ds:datastoreItem xmlns:ds="http://schemas.openxmlformats.org/officeDocument/2006/customXml" ds:itemID="{8FE8DFA9-055F-4A24-9317-B474A3A8027C}"/>
</file>

<file path=customXml/itemProps3.xml><?xml version="1.0" encoding="utf-8"?>
<ds:datastoreItem xmlns:ds="http://schemas.openxmlformats.org/officeDocument/2006/customXml" ds:itemID="{224A1F17-B327-4735-B979-8E50B45D27C1}"/>
</file>

<file path=docProps/app.xml><?xml version="1.0" encoding="utf-8"?>
<Properties xmlns="http://schemas.openxmlformats.org/officeDocument/2006/extended-properties" xmlns:vt="http://schemas.openxmlformats.org/officeDocument/2006/docPropsVTypes">
  <TotalTime>13120</TotalTime>
  <Words>1007</Words>
  <Application>Microsoft Office PowerPoint</Application>
  <PresentationFormat>On-screen Show (4:3)</PresentationFormat>
  <Paragraphs>84</Paragraphs>
  <Slides>10</Slides>
  <Notes>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10</vt:i4>
      </vt:variant>
    </vt:vector>
  </HeadingPairs>
  <TitlesOfParts>
    <vt:vector size="20" baseType="lpstr">
      <vt:lpstr>Arial</vt:lpstr>
      <vt:lpstr>Calibri</vt:lpstr>
      <vt:lpstr>Lucida Grande</vt:lpstr>
      <vt:lpstr>Wingdings</vt:lpstr>
      <vt:lpstr>1_Office Theme</vt:lpstr>
      <vt:lpstr>2_Office Theme</vt:lpstr>
      <vt:lpstr>3_Office Theme</vt:lpstr>
      <vt:lpstr>4_Office Theme</vt:lpstr>
      <vt:lpstr>5_Office Theme</vt:lpstr>
      <vt:lpstr>ICF_Std_Blue_2016</vt:lpstr>
      <vt:lpstr>Performance Measurement  </vt:lpstr>
      <vt:lpstr>Learning Objectives</vt:lpstr>
      <vt:lpstr>Performance Measurement Overview</vt:lpstr>
      <vt:lpstr>Using Performance Measurement</vt:lpstr>
      <vt:lpstr>CNCS Performance Measurement Requirements</vt:lpstr>
      <vt:lpstr>Choosing Performance Measures </vt:lpstr>
      <vt:lpstr>Choosing Performance Measures </vt:lpstr>
      <vt:lpstr>Choosing Performance Measures </vt:lpstr>
      <vt:lpstr>Choosing Performance Measures </vt:lpstr>
      <vt:lpstr>Activity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 for National and Community Service</dc:title>
  <dc:creator>CNCS</dc:creator>
  <cp:lastModifiedBy>Andrew Macdonald</cp:lastModifiedBy>
  <cp:revision>425</cp:revision>
  <cp:lastPrinted>2018-11-13T21:14:52Z</cp:lastPrinted>
  <dcterms:created xsi:type="dcterms:W3CDTF">2013-02-08T15:06:34Z</dcterms:created>
  <dcterms:modified xsi:type="dcterms:W3CDTF">2018-12-17T14:07:31Z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0x010100C9E4B1590CE53F449FADAF2BBDA795DE</vt:lpwstr>
  </property>
</Properties>
</file>