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6.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7.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64.xml" ContentType="application/vnd.openxmlformats-officedocument.presentationml.slideLayout+xml"/>
  <Override PartName="/ppt/notesSlides/notesSlide1.xml" ContentType="application/vnd.openxmlformats-officedocument.presentationml.notesSlide+xml"/>
  <Override PartName="/ppt/slideLayouts/slideLayout58.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slideLayouts/slideLayout63.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5.xml" ContentType="application/vnd.openxmlformats-officedocument.theme+xml"/>
  <Override PartName="/ppt/charts/style1.xml" ContentType="application/vnd.ms-office.chartstyle+xml"/>
  <Override PartName="/ppt/charts/colors1.xml" ContentType="application/vnd.ms-office.chartcolorstyle+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0" r:id="rId2"/>
    <p:sldMasterId id="2147483690" r:id="rId3"/>
    <p:sldMasterId id="2147483701" r:id="rId4"/>
    <p:sldMasterId id="2147483711" r:id="rId5"/>
    <p:sldMasterId id="2147483743" r:id="rId6"/>
  </p:sldMasterIdLst>
  <p:notesMasterIdLst>
    <p:notesMasterId r:id="rId36"/>
  </p:notesMasterIdLst>
  <p:handoutMasterIdLst>
    <p:handoutMasterId r:id="rId37"/>
  </p:handoutMasterIdLst>
  <p:sldIdLst>
    <p:sldId id="348" r:id="rId7"/>
    <p:sldId id="347" r:id="rId8"/>
    <p:sldId id="422" r:id="rId9"/>
    <p:sldId id="457" r:id="rId10"/>
    <p:sldId id="453" r:id="rId11"/>
    <p:sldId id="458" r:id="rId12"/>
    <p:sldId id="435" r:id="rId13"/>
    <p:sldId id="459" r:id="rId14"/>
    <p:sldId id="424" r:id="rId15"/>
    <p:sldId id="448" r:id="rId16"/>
    <p:sldId id="468" r:id="rId17"/>
    <p:sldId id="451" r:id="rId18"/>
    <p:sldId id="452" r:id="rId19"/>
    <p:sldId id="460" r:id="rId20"/>
    <p:sldId id="427" r:id="rId21"/>
    <p:sldId id="454" r:id="rId22"/>
    <p:sldId id="455" r:id="rId23"/>
    <p:sldId id="463" r:id="rId24"/>
    <p:sldId id="439" r:id="rId25"/>
    <p:sldId id="462" r:id="rId26"/>
    <p:sldId id="461" r:id="rId27"/>
    <p:sldId id="450" r:id="rId28"/>
    <p:sldId id="449" r:id="rId29"/>
    <p:sldId id="456" r:id="rId30"/>
    <p:sldId id="464" r:id="rId31"/>
    <p:sldId id="465" r:id="rId32"/>
    <p:sldId id="466" r:id="rId33"/>
    <p:sldId id="467" r:id="rId34"/>
    <p:sldId id="414"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p15:clr>
            <a:srgbClr val="A4A3A4"/>
          </p15:clr>
        </p15:guide>
        <p15:guide id="2" pos="34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25" clrIdx="0"/>
  <p:cmAuthor id="1" name="Epstein, Diana" initials="DE" lastIdx="35" clrIdx="1"/>
  <p:cmAuthor id="2" name="DiTommaso, Adrienne (Guest)" initials="DA(" lastIdx="10" clrIdx="2"/>
  <p:cmAuthor id="3" name="NORC" initials="N" lastIdx="18" clrIdx="3"/>
  <p:cmAuthor id="4" name="MacDonald, Andrew" initials="MA" lastIdx="11" clrIdx="4">
    <p:extLst>
      <p:ext uri="{19B8F6BF-5375-455C-9EA6-DF929625EA0E}">
        <p15:presenceInfo xmlns:p15="http://schemas.microsoft.com/office/powerpoint/2012/main" userId="S-1-5-21-2338163137-2684688362-157462135-36974" providerId="AD"/>
      </p:ext>
    </p:extLst>
  </p:cmAuthor>
  <p:cmAuthor id="5" name="Mike Long" initials="ML" lastIdx="41" clrIdx="5">
    <p:extLst>
      <p:ext uri="{19B8F6BF-5375-455C-9EA6-DF929625EA0E}">
        <p15:presenceInfo xmlns:p15="http://schemas.microsoft.com/office/powerpoint/2012/main" userId="Mike Long" providerId="None"/>
      </p:ext>
    </p:extLst>
  </p:cmAuthor>
  <p:cmAuthor id="6" name="Andrew Macdonald" initials="AJM" lastIdx="8" clrIdx="6">
    <p:extLst>
      <p:ext uri="{19B8F6BF-5375-455C-9EA6-DF929625EA0E}">
        <p15:presenceInfo xmlns:p15="http://schemas.microsoft.com/office/powerpoint/2012/main" userId="Andrew Macdona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76179" autoAdjust="0"/>
  </p:normalViewPr>
  <p:slideViewPr>
    <p:cSldViewPr snapToGrid="0">
      <p:cViewPr varScale="1">
        <p:scale>
          <a:sx n="64" d="100"/>
          <a:sy n="64" d="100"/>
        </p:scale>
        <p:origin x="2237" y="72"/>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2">
                  <a:lumMod val="40000"/>
                  <a:lumOff val="60000"/>
                </a:schemeClr>
              </a:solidFill>
              <a:ln w="19050">
                <a:solidFill>
                  <a:schemeClr val="lt1"/>
                </a:solidFill>
              </a:ln>
              <a:effectLst/>
            </c:spPr>
          </c:dPt>
          <c:dPt>
            <c:idx val="1"/>
            <c:bubble3D val="0"/>
            <c:spPr>
              <a:solidFill>
                <a:schemeClr val="accent4">
                  <a:lumMod val="40000"/>
                  <a:lumOff val="60000"/>
                </a:schemeClr>
              </a:solidFill>
              <a:ln w="19050">
                <a:solidFill>
                  <a:schemeClr val="lt1"/>
                </a:solidFill>
              </a:ln>
              <a:effectLst/>
            </c:spPr>
          </c:dPt>
          <c:dPt>
            <c:idx val="2"/>
            <c:bubble3D val="0"/>
            <c:spPr>
              <a:solidFill>
                <a:schemeClr val="accent5">
                  <a:lumMod val="40000"/>
                  <a:lumOff val="60000"/>
                </a:schemeClr>
              </a:solidFill>
              <a:ln w="19050">
                <a:solidFill>
                  <a:schemeClr val="lt1"/>
                </a:solidFill>
              </a:ln>
              <a:effectLst/>
            </c:spPr>
          </c:dPt>
          <c:dPt>
            <c:idx val="3"/>
            <c:bubble3D val="0"/>
            <c:spPr>
              <a:solidFill>
                <a:srgbClr val="FF999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Sheet1!$E$7:$E$10</c:f>
              <c:strCache>
                <c:ptCount val="4"/>
                <c:pt idx="0">
                  <c:v>Pre-preliminary</c:v>
                </c:pt>
                <c:pt idx="1">
                  <c:v>Preliminary</c:v>
                </c:pt>
                <c:pt idx="2">
                  <c:v>Moderate</c:v>
                </c:pt>
                <c:pt idx="3">
                  <c:v>Strong</c:v>
                </c:pt>
              </c:strCache>
            </c:strRef>
          </c:cat>
          <c:val>
            <c:numRef>
              <c:f>Sheet1!$F$7:$F$10</c:f>
              <c:numCache>
                <c:formatCode>0%</c:formatCode>
                <c:ptCount val="4"/>
                <c:pt idx="0">
                  <c:v>0.46</c:v>
                </c:pt>
                <c:pt idx="1">
                  <c:v>0.4</c:v>
                </c:pt>
                <c:pt idx="2">
                  <c:v>0.05</c:v>
                </c:pt>
                <c:pt idx="3">
                  <c:v>0.09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0" tIns="46220" rIns="92440" bIns="46220" rtlCol="0"/>
          <a:lstStyle>
            <a:lvl1pPr algn="r">
              <a:defRPr sz="1200"/>
            </a:lvl1pPr>
          </a:lstStyle>
          <a:p>
            <a:fld id="{95051657-A195-C741-98D3-F193726ADD88}" type="datetime1">
              <a:rPr lang="en-US" smtClean="0"/>
              <a:t>11/16/2018</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0" tIns="46220" rIns="92440" bIns="46220"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0" tIns="46220" rIns="92440" bIns="46220" rtlCol="0"/>
          <a:lstStyle>
            <a:lvl1pPr algn="r">
              <a:defRPr sz="1200"/>
            </a:lvl1pPr>
          </a:lstStyle>
          <a:p>
            <a:fld id="{9DFB3D17-1147-6647-8C78-7959D1AD69A9}" type="datetime1">
              <a:rPr lang="en-US" smtClean="0"/>
              <a:t>11/16/2018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40" tIns="46220" rIns="92440" bIns="46220"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0" tIns="46220" rIns="92440" bIns="462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0" tIns="46220" rIns="92440" bIns="46220"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9036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 2018, to be rated moderate or strong, applicants needed to submit an evaluation of their own AmeriCorps program. This year, there is more flexibility to submit evidence about an intervention implemented by another entity, but you need to show that your program will implement.</a:t>
            </a:r>
            <a:r>
              <a:rPr lang="en-US" sz="12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Put this in the theory of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180231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 2018, to be rated moderate or strong, applicants needed to submit an evaluation of their own AmeriCorps program. This year, there is more flexibility to submit evidence about an intervention implemented by another entity, but you need to show that your program will implement.</a:t>
            </a:r>
            <a:r>
              <a:rPr lang="en-US" sz="12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Put this in the theory of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319836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 2018, to be rated moderate or strong, applicants needed to submit an evaluation of their own AmeriCorps program. This year, there is more flexibility to submit evidence about an intervention implemented by another entity, but you need to show that your program will implement.</a:t>
            </a:r>
            <a:r>
              <a:rPr lang="en-US" sz="12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Put this in the theory of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135020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8601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t>Your evidence base score is derived from content in the evidence base section of the application itself, and also any studies you submit about your intervention. </a:t>
            </a:r>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130762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t>Your evidence base score is derived from content in the evidence base section of the application itself, and also any studies you submit about your intervention. </a:t>
            </a:r>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4</a:t>
            </a:fld>
            <a:endParaRPr lang="en-US" dirty="0"/>
          </a:p>
        </p:txBody>
      </p:sp>
    </p:spTree>
    <p:extLst>
      <p:ext uri="{BB962C8B-B14F-4D97-AF65-F5344CB8AC3E}">
        <p14:creationId xmlns:p14="http://schemas.microsoft.com/office/powerpoint/2010/main" val="223659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t>Your evidence base score is derived from content in the evidence base section of the application itself, and also any studies you submit about your intervention. </a:t>
            </a:r>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6</a:t>
            </a:fld>
            <a:endParaRPr lang="en-US" dirty="0"/>
          </a:p>
        </p:txBody>
      </p:sp>
    </p:spTree>
    <p:extLst>
      <p:ext uri="{BB962C8B-B14F-4D97-AF65-F5344CB8AC3E}">
        <p14:creationId xmlns:p14="http://schemas.microsoft.com/office/powerpoint/2010/main" val="222101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no evidence </a:t>
            </a:r>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9</a:t>
            </a:fld>
            <a:endParaRPr lang="en-US" dirty="0"/>
          </a:p>
        </p:txBody>
      </p:sp>
    </p:spTree>
    <p:extLst>
      <p:ext uri="{BB962C8B-B14F-4D97-AF65-F5344CB8AC3E}">
        <p14:creationId xmlns:p14="http://schemas.microsoft.com/office/powerpoint/2010/main" val="396812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t>Your evidence base score is derived from content in the evidence base section of the application itself, and also any studies you submit about your intervention. </a:t>
            </a:r>
          </a:p>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10</a:t>
            </a:fld>
            <a:endParaRPr lang="en-US" dirty="0"/>
          </a:p>
        </p:txBody>
      </p:sp>
    </p:spTree>
    <p:extLst>
      <p:ext uri="{BB962C8B-B14F-4D97-AF65-F5344CB8AC3E}">
        <p14:creationId xmlns:p14="http://schemas.microsoft.com/office/powerpoint/2010/main" val="1033551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 2018, to be rated moderate or strong, applicants needed to submit an evaluation of their own AmeriCorps program. This year, there is more flexibility to submit evidence about an intervention implemented by another entity, but you need to show that your program will implement.</a:t>
            </a:r>
            <a:r>
              <a:rPr lang="en-US" sz="12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Put this in the theory of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250528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 2018, to be rated moderate or strong, applicants needed to submit an evaluation of their own AmeriCorps program. This year, there is more flexibility to submit evidence about an intervention implemented by another entity, but you need to show that your program will implement.</a:t>
            </a:r>
            <a:r>
              <a:rPr lang="en-US" sz="12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Put this in the theory of change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3706610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smtClean="0"/>
              <a:t>Title Slide with Image</a:t>
            </a:r>
            <a:endParaRPr lang="en-US" dirty="0"/>
          </a:p>
        </p:txBody>
      </p:sp>
      <p:sp>
        <p:nvSpPr>
          <p:cNvPr id="3"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6883400" y="3402181"/>
            <a:ext cx="1156644" cy="11566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0"/>
          </p:nvPr>
        </p:nvSpPr>
        <p:spPr>
          <a:xfrm>
            <a:off x="0" y="-13176"/>
            <a:ext cx="4572000" cy="4572000"/>
          </a:xfrm>
        </p:spPr>
        <p:txBody>
          <a:bodyPr>
            <a:normAutofit/>
          </a:bodyPr>
          <a:lstStyle>
            <a:lvl1pPr>
              <a:defRPr sz="1200" b="0">
                <a:solidFill>
                  <a:schemeClr val="tx1"/>
                </a:solidFill>
              </a:defRPr>
            </a:lvl1pPr>
          </a:lstStyle>
          <a:p>
            <a:r>
              <a:rPr lang="en-US" smtClean="0"/>
              <a:t>Click icon to add picture</a:t>
            </a:r>
            <a:endParaRPr lang="en-US" dirty="0"/>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0" name="Rectangle 9"/>
          <p:cNvSpPr/>
          <p:nvPr/>
        </p:nvSpPr>
        <p:spPr>
          <a:xfrm>
            <a:off x="4572000" y="4558824"/>
            <a:ext cx="2311400" cy="22991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Prepared For Area</a:t>
            </a:r>
            <a:endParaRPr lang="en-US" dirty="0"/>
          </a:p>
        </p:txBody>
      </p:sp>
      <p:sp>
        <p:nvSpPr>
          <p:cNvPr id="13"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Presenter Name/Title Area</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10018629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9" name="Rectangle 8"/>
          <p:cNvSpPr/>
          <p:nvPr/>
        </p:nvSpPr>
        <p:spPr>
          <a:xfrm>
            <a:off x="6883400" y="3402181"/>
            <a:ext cx="1156644"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smtClean="0"/>
              <a:t>Date Here</a:t>
            </a:r>
            <a:endParaRPr lang="en-US" dirty="0"/>
          </a:p>
        </p:txBody>
      </p:sp>
      <p:sp>
        <p:nvSpPr>
          <p:cNvPr id="10" name="Rectangle 9"/>
          <p:cNvSpPr/>
          <p:nvPr/>
        </p:nvSpPr>
        <p:spPr>
          <a:xfrm>
            <a:off x="4572000" y="4558824"/>
            <a:ext cx="2311400" cy="2299176"/>
          </a:xfrm>
          <a:prstGeom prst="rect">
            <a:avLst/>
          </a:prstGeom>
          <a:solidFill>
            <a:srgbClr val="487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sp>
        <p:nvSpPr>
          <p:cNvPr id="11" name="Rectangle 10"/>
          <p:cNvSpPr/>
          <p:nvPr userDrawn="1"/>
        </p:nvSpPr>
        <p:spPr>
          <a:xfrm>
            <a:off x="0" y="0"/>
            <a:ext cx="4572000" cy="45588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smtClean="0"/>
              <a:t>Prepared For Area</a:t>
            </a:r>
            <a:endParaRPr lang="en-US" dirty="0"/>
          </a:p>
        </p:txBody>
      </p:sp>
      <p:sp>
        <p:nvSpPr>
          <p:cNvPr id="16"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smtClean="0"/>
              <a:t>Presenter Name/Title Area</a:t>
            </a:r>
            <a:endParaRPr lang="en-US" dirty="0"/>
          </a:p>
        </p:txBody>
      </p:sp>
      <p:sp>
        <p:nvSpPr>
          <p:cNvPr id="19"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smtClean="0"/>
              <a:t>Title Slide – No Image</a:t>
            </a:r>
            <a:endParaRPr lang="en-US" dirty="0"/>
          </a:p>
        </p:txBody>
      </p:sp>
      <p:sp>
        <p:nvSpPr>
          <p:cNvPr id="20"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25117891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and Content Slide</a:t>
            </a:r>
            <a:endParaRPr lang="en-US" dirty="0"/>
          </a:p>
        </p:txBody>
      </p:sp>
      <p:sp>
        <p:nvSpPr>
          <p:cNvPr id="3" name="Content Placeholder 2"/>
          <p:cNvSpPr>
            <a:spLocks noGrp="1"/>
          </p:cNvSpPr>
          <p:nvPr>
            <p:ph idx="1"/>
          </p:nvPr>
        </p:nvSpPr>
        <p:spPr>
          <a:xfrm>
            <a:off x="457199" y="1348945"/>
            <a:ext cx="8229600" cy="47612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120140" y="6284012"/>
            <a:ext cx="5325048" cy="365125"/>
          </a:xfrm>
        </p:spPr>
        <p:txBody>
          <a:bodyPr/>
          <a:lstStyle>
            <a:lvl1pPr>
              <a:defRPr>
                <a:solidFill>
                  <a:srgbClr val="768591"/>
                </a:solidFill>
              </a:defRPr>
            </a:lvl1pPr>
          </a:lstStyle>
          <a:p>
            <a:r>
              <a:rPr lang="en-US" dirty="0" smtClean="0"/>
              <a:t>Needles in a Haystack: Strategies for Recruiting Marginalized or Hard-to-Reach Populations</a:t>
            </a:r>
          </a:p>
          <a:p>
            <a:r>
              <a:rPr lang="en-US" dirty="0" smtClean="0"/>
              <a:t>2016 American Evaluation Association Conference</a:t>
            </a:r>
            <a:endParaRPr lang="en-US" dirty="0"/>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457200" y="1"/>
            <a:ext cx="7772400" cy="363408"/>
          </a:xfrm>
        </p:spPr>
        <p:txBody>
          <a:bodyPr anchor="b">
            <a:no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grpSp>
        <p:nvGrpSpPr>
          <p:cNvPr id="17" name="Group 16"/>
          <p:cNvGrpSpPr>
            <a:grpSpLocks noChangeAspect="1"/>
          </p:cNvGrpSpPr>
          <p:nvPr/>
        </p:nvGrpSpPr>
        <p:grpSpPr>
          <a:xfrm>
            <a:off x="8608259" y="-1276"/>
            <a:ext cx="534642" cy="457200"/>
            <a:chOff x="7804189" y="0"/>
            <a:chExt cx="1339811" cy="1145743"/>
          </a:xfrm>
        </p:grpSpPr>
        <p:sp>
          <p:nvSpPr>
            <p:cNvPr id="18" name="Rectangle 17"/>
            <p:cNvSpPr/>
            <p:nvPr userDrawn="1"/>
          </p:nvSpPr>
          <p:spPr>
            <a:xfrm>
              <a:off x="7804189" y="569671"/>
              <a:ext cx="192024"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a:spLocks/>
            </p:cNvSpPr>
            <p:nvPr userDrawn="1"/>
          </p:nvSpPr>
          <p:spPr>
            <a:xfrm>
              <a:off x="7996211" y="761696"/>
              <a:ext cx="386089" cy="3840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a:spLocks noChangeAspect="1"/>
            </p:cNvSpPr>
            <p:nvPr userDrawn="1"/>
          </p:nvSpPr>
          <p:spPr>
            <a:xfrm>
              <a:off x="8382305" y="0"/>
              <a:ext cx="761695" cy="7616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2806799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Only Slide</a:t>
            </a:r>
            <a:endParaRPr lang="en-US" dirty="0"/>
          </a:p>
        </p:txBody>
      </p:sp>
      <p:sp>
        <p:nvSpPr>
          <p:cNvPr id="3" name="Date Placeholder 2"/>
          <p:cNvSpPr>
            <a:spLocks noGrp="1"/>
          </p:cNvSpPr>
          <p:nvPr>
            <p:ph type="dt" sz="half" idx="10"/>
          </p:nvPr>
        </p:nvSpPr>
        <p:spPr/>
        <p:txBody>
          <a:bodyPr/>
          <a:lstStyle/>
          <a:p>
            <a:fld id="{0CEE5D3C-A90D-694B-83BC-E6AACBF2A763}" type="datetime1">
              <a:rPr lang="en-US" smtClean="0"/>
              <a:pPr/>
              <a:t>11/16/2018</a:t>
            </a:fld>
            <a:endParaRPr lang="en-US"/>
          </a:p>
        </p:txBody>
      </p:sp>
      <p:sp>
        <p:nvSpPr>
          <p:cNvPr id="4" name="Footer Placeholder 3"/>
          <p:cNvSpPr>
            <a:spLocks noGrp="1"/>
          </p:cNvSpPr>
          <p:nvPr>
            <p:ph type="ftr" sz="quarter" idx="11"/>
          </p:nvPr>
        </p:nvSpPr>
        <p:spPr/>
        <p:txBody>
          <a:bodyPr/>
          <a:lstStyle/>
          <a:p>
            <a:r>
              <a:rPr lang="en-US" smtClean="0"/>
              <a:t>Presentation Title </a:t>
            </a:r>
            <a:endParaRPr lang="en-US"/>
          </a:p>
        </p:txBody>
      </p:sp>
      <p:sp>
        <p:nvSpPr>
          <p:cNvPr id="5" name="Slide Number Placeholder 4"/>
          <p:cNvSpPr>
            <a:spLocks noGrp="1"/>
          </p:cNvSpPr>
          <p:nvPr>
            <p:ph type="sldNum" sz="quarter" idx="12"/>
          </p:nvPr>
        </p:nvSpPr>
        <p:spPr/>
        <p:txBody>
          <a:bodyPr/>
          <a:lstStyle/>
          <a:p>
            <a:fld id="{1DB5379B-6F0A-3548-AC69-0D2DB46577D4}" type="slidenum">
              <a:rPr lang="en-US" smtClean="0"/>
              <a:pPr/>
              <a:t>‹#›</a:t>
            </a:fld>
            <a:endParaRPr lang="en-US"/>
          </a:p>
        </p:txBody>
      </p:sp>
      <p:sp>
        <p:nvSpPr>
          <p:cNvPr id="12" name="Text Placeholder 12"/>
          <p:cNvSpPr>
            <a:spLocks noGrp="1"/>
          </p:cNvSpPr>
          <p:nvPr>
            <p:ph type="body" sz="quarter" idx="13" hasCustomPrompt="1"/>
          </p:nvPr>
        </p:nvSpPr>
        <p:spPr>
          <a:xfrm>
            <a:off x="457200" y="0"/>
            <a:ext cx="7772400" cy="363409"/>
          </a:xfrm>
        </p:spPr>
        <p:txBody>
          <a:bodyPr anchor="b">
            <a:normAutofit/>
          </a:bodyPr>
          <a:lstStyle>
            <a:lvl1pPr marL="0" indent="0">
              <a:buNone/>
              <a:defRPr sz="1200" b="0" cap="all" baseline="0">
                <a:solidFill>
                  <a:srgbClr val="768591"/>
                </a:solidFill>
              </a:defRPr>
            </a:lvl1pPr>
          </a:lstStyle>
          <a:p>
            <a:pPr lvl="0"/>
            <a:r>
              <a:rPr lang="en-US" dirty="0" smtClean="0"/>
              <a:t>FRAMING Text area</a:t>
            </a:r>
            <a:endParaRPr lang="en-US" dirty="0"/>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950304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Agenda Slide</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457200" y="1"/>
            <a:ext cx="777240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5" name="Group 14"/>
          <p:cNvGrpSpPr>
            <a:grpSpLocks noChangeAspect="1"/>
          </p:cNvGrpSpPr>
          <p:nvPr/>
        </p:nvGrpSpPr>
        <p:grpSpPr>
          <a:xfrm>
            <a:off x="8608259" y="-1276"/>
            <a:ext cx="534641" cy="457200"/>
            <a:chOff x="7804191" y="0"/>
            <a:chExt cx="1339809" cy="1145743"/>
          </a:xfrm>
        </p:grpSpPr>
        <p:sp>
          <p:nvSpPr>
            <p:cNvPr id="17" name="Rectangle 16"/>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
        <p:nvSpPr>
          <p:cNvPr id="22" name="Content Placeholder 2"/>
          <p:cNvSpPr>
            <a:spLocks noGrp="1"/>
          </p:cNvSpPr>
          <p:nvPr>
            <p:ph idx="1"/>
          </p:nvPr>
        </p:nvSpPr>
        <p:spPr>
          <a:xfrm>
            <a:off x="457199" y="1371600"/>
            <a:ext cx="82296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050633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and Two Content Slide</a:t>
            </a:r>
            <a:endParaRPr lang="en-US" dirty="0"/>
          </a:p>
        </p:txBody>
      </p:sp>
      <p:sp>
        <p:nvSpPr>
          <p:cNvPr id="3" name="Content Placeholder 2"/>
          <p:cNvSpPr>
            <a:spLocks noGrp="1"/>
          </p:cNvSpPr>
          <p:nvPr>
            <p:ph idx="1"/>
          </p:nvPr>
        </p:nvSpPr>
        <p:spPr>
          <a:xfrm>
            <a:off x="457200" y="1357313"/>
            <a:ext cx="4011613"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4668838" y="1357313"/>
            <a:ext cx="4011613" cy="45576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8" name="Text Placeholder 11"/>
          <p:cNvSpPr>
            <a:spLocks noGrp="1"/>
          </p:cNvSpPr>
          <p:nvPr>
            <p:ph type="body" sz="quarter" idx="15"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18" name="Group 17"/>
          <p:cNvGrpSpPr>
            <a:grpSpLocks noChangeAspect="1"/>
          </p:cNvGrpSpPr>
          <p:nvPr userDrawn="1"/>
        </p:nvGrpSpPr>
        <p:grpSpPr>
          <a:xfrm>
            <a:off x="8608259" y="-1276"/>
            <a:ext cx="534641" cy="457200"/>
            <a:chOff x="7804191" y="0"/>
            <a:chExt cx="1339809" cy="1145743"/>
          </a:xfrm>
        </p:grpSpPr>
        <p:sp>
          <p:nvSpPr>
            <p:cNvPr id="19" name="Rectangle 18"/>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4255919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4025" y="1400175"/>
            <a:ext cx="8231188"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p>
            <a:r>
              <a:rPr lang="en-US" dirty="0" smtClean="0"/>
              <a:t>Title and Numbered List Slide</a:t>
            </a:r>
            <a:endParaRPr lang="en-US" dirty="0"/>
          </a:p>
        </p:txBody>
      </p:sp>
      <p:sp>
        <p:nvSpPr>
          <p:cNvPr id="4" name="Date Placeholder 3"/>
          <p:cNvSpPr>
            <a:spLocks noGrp="1"/>
          </p:cNvSpPr>
          <p:nvPr>
            <p:ph type="dt" sz="half" idx="10"/>
          </p:nvPr>
        </p:nvSpPr>
        <p:spPr/>
        <p:txBody>
          <a:bodyPr/>
          <a:lstStyle/>
          <a:p>
            <a:fld id="{82E03917-5CF3-F34C-80C0-986F7E2785FB}"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6"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7"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1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2"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9"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1004592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op and Bottom Content">
    <p:spTree>
      <p:nvGrpSpPr>
        <p:cNvPr id="1" name=""/>
        <p:cNvGrpSpPr/>
        <p:nvPr/>
      </p:nvGrpSpPr>
      <p:grpSpPr>
        <a:xfrm>
          <a:off x="0" y="0"/>
          <a:ext cx="0" cy="0"/>
          <a:chOff x="0" y="0"/>
          <a:chExt cx="0" cy="0"/>
        </a:xfrm>
      </p:grpSpPr>
      <p:sp>
        <p:nvSpPr>
          <p:cNvPr id="16" name="Content Placeholder 2"/>
          <p:cNvSpPr>
            <a:spLocks noGrp="1"/>
          </p:cNvSpPr>
          <p:nvPr>
            <p:ph idx="15"/>
          </p:nvPr>
        </p:nvSpPr>
        <p:spPr>
          <a:xfrm>
            <a:off x="457199" y="3663093"/>
            <a:ext cx="82296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Title with Top and Bottom Content Slide</a:t>
            </a:r>
            <a:endParaRPr lang="en-US" dirty="0"/>
          </a:p>
        </p:txBody>
      </p:sp>
      <p:sp>
        <p:nvSpPr>
          <p:cNvPr id="3" name="Content Placeholder 2"/>
          <p:cNvSpPr>
            <a:spLocks noGrp="1"/>
          </p:cNvSpPr>
          <p:nvPr>
            <p:ph idx="1"/>
          </p:nvPr>
        </p:nvSpPr>
        <p:spPr>
          <a:xfrm>
            <a:off x="457199" y="1374783"/>
            <a:ext cx="8229600" cy="2176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80050169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etitive Assessment">
    <p:spTree>
      <p:nvGrpSpPr>
        <p:cNvPr id="1" name=""/>
        <p:cNvGrpSpPr/>
        <p:nvPr/>
      </p:nvGrpSpPr>
      <p:grpSpPr>
        <a:xfrm>
          <a:off x="0" y="0"/>
          <a:ext cx="0" cy="0"/>
          <a:chOff x="0" y="0"/>
          <a:chExt cx="0" cy="0"/>
        </a:xfrm>
      </p:grpSpPr>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16" name="Content Placeholder 2"/>
          <p:cNvSpPr>
            <a:spLocks noGrp="1"/>
          </p:cNvSpPr>
          <p:nvPr>
            <p:ph idx="15"/>
          </p:nvPr>
        </p:nvSpPr>
        <p:spPr>
          <a:xfrm>
            <a:off x="1866900" y="3622453"/>
            <a:ext cx="4008438"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Competitive Assessment Slide</a:t>
            </a:r>
            <a:endParaRPr lang="en-US" dirty="0"/>
          </a:p>
        </p:txBody>
      </p:sp>
      <p:sp>
        <p:nvSpPr>
          <p:cNvPr id="3" name="Content Placeholder 2"/>
          <p:cNvSpPr>
            <a:spLocks noGrp="1"/>
          </p:cNvSpPr>
          <p:nvPr>
            <p:ph idx="1"/>
          </p:nvPr>
        </p:nvSpPr>
        <p:spPr>
          <a:xfrm>
            <a:off x="1866900" y="1362079"/>
            <a:ext cx="4008438"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A5317F-AA09-0F4F-822A-31AF721A47D4}"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17" name="Content Placeholder 2"/>
          <p:cNvSpPr>
            <a:spLocks noGrp="1"/>
          </p:cNvSpPr>
          <p:nvPr>
            <p:ph idx="16"/>
          </p:nvPr>
        </p:nvSpPr>
        <p:spPr>
          <a:xfrm>
            <a:off x="6069013" y="1376367"/>
            <a:ext cx="2461813"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7"/>
          </p:nvPr>
        </p:nvSpPr>
        <p:spPr>
          <a:xfrm>
            <a:off x="454024" y="1376367"/>
            <a:ext cx="1209675"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19" name="Picture Placeholder 17"/>
          <p:cNvSpPr>
            <a:spLocks noGrp="1"/>
          </p:cNvSpPr>
          <p:nvPr>
            <p:ph type="pic" sz="quarter" idx="18"/>
          </p:nvPr>
        </p:nvSpPr>
        <p:spPr>
          <a:xfrm>
            <a:off x="454024" y="3636741"/>
            <a:ext cx="1209675" cy="1246731"/>
          </a:xfrm>
        </p:spPr>
        <p:txBody>
          <a:bodyPr>
            <a:normAutofit/>
          </a:bodyPr>
          <a:lstStyle>
            <a:lvl1pPr>
              <a:defRPr sz="900" b="0">
                <a:solidFill>
                  <a:schemeClr val="tx1"/>
                </a:solidFill>
              </a:defRPr>
            </a:lvl1pPr>
          </a:lstStyle>
          <a:p>
            <a:r>
              <a:rPr lang="en-US" smtClean="0"/>
              <a:t>Click icon to add picture</a:t>
            </a:r>
            <a:endParaRPr lang="en-US" dirty="0"/>
          </a:p>
        </p:txBody>
      </p:sp>
      <p:sp>
        <p:nvSpPr>
          <p:cNvPr id="25"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6088948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grpSp>
        <p:nvGrpSpPr>
          <p:cNvPr id="34" name="Group 33"/>
          <p:cNvGrpSpPr>
            <a:grpSpLocks noChangeAspect="1"/>
          </p:cNvGrpSpPr>
          <p:nvPr userDrawn="1"/>
        </p:nvGrpSpPr>
        <p:grpSpPr>
          <a:xfrm>
            <a:off x="8608259" y="-1276"/>
            <a:ext cx="534641" cy="457200"/>
            <a:chOff x="7804191" y="0"/>
            <a:chExt cx="1339809" cy="1145743"/>
          </a:xfrm>
        </p:grpSpPr>
        <p:sp>
          <p:nvSpPr>
            <p:cNvPr id="35" name="Rectangle 34"/>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3" name="Content Placeholder 2"/>
          <p:cNvSpPr>
            <a:spLocks noGrp="1"/>
          </p:cNvSpPr>
          <p:nvPr>
            <p:ph idx="1"/>
          </p:nvPr>
        </p:nvSpPr>
        <p:spPr>
          <a:xfrm>
            <a:off x="457200"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4668838"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457201" y="1"/>
            <a:ext cx="570992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25" name="Content Placeholder 2"/>
          <p:cNvSpPr>
            <a:spLocks noGrp="1"/>
          </p:cNvSpPr>
          <p:nvPr>
            <p:ph idx="18"/>
          </p:nvPr>
        </p:nvSpPr>
        <p:spPr>
          <a:xfrm>
            <a:off x="457200"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27" name="Content Placeholder 2"/>
          <p:cNvSpPr>
            <a:spLocks noGrp="1"/>
          </p:cNvSpPr>
          <p:nvPr>
            <p:ph idx="19"/>
          </p:nvPr>
        </p:nvSpPr>
        <p:spPr>
          <a:xfrm>
            <a:off x="4668838"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0" name="Content Placeholder 2"/>
          <p:cNvSpPr>
            <a:spLocks noGrp="1"/>
          </p:cNvSpPr>
          <p:nvPr>
            <p:ph idx="25"/>
          </p:nvPr>
        </p:nvSpPr>
        <p:spPr>
          <a:xfrm>
            <a:off x="457200"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Content Placeholder 2"/>
          <p:cNvSpPr>
            <a:spLocks noGrp="1"/>
          </p:cNvSpPr>
          <p:nvPr>
            <p:ph idx="26"/>
          </p:nvPr>
        </p:nvSpPr>
        <p:spPr>
          <a:xfrm>
            <a:off x="4668838"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Content Placeholder 2"/>
          <p:cNvSpPr>
            <a:spLocks noGrp="1"/>
          </p:cNvSpPr>
          <p:nvPr>
            <p:ph idx="27"/>
          </p:nvPr>
        </p:nvSpPr>
        <p:spPr>
          <a:xfrm>
            <a:off x="457200"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43" name="Content Placeholder 2"/>
          <p:cNvSpPr>
            <a:spLocks noGrp="1"/>
          </p:cNvSpPr>
          <p:nvPr>
            <p:ph idx="28"/>
          </p:nvPr>
        </p:nvSpPr>
        <p:spPr>
          <a:xfrm>
            <a:off x="4668838"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smtClean="0"/>
              <a:t>Click to edit Master text styles</a:t>
            </a:r>
          </a:p>
        </p:txBody>
      </p:sp>
      <p:sp>
        <p:nvSpPr>
          <p:cNvPr id="30" name="Text Placeholder 11"/>
          <p:cNvSpPr>
            <a:spLocks noGrp="1"/>
          </p:cNvSpPr>
          <p:nvPr>
            <p:ph type="body" sz="quarter" idx="29"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smtClean="0"/>
              <a:t>Profile Comparison Slide</a:t>
            </a:r>
            <a:endParaRPr lang="en-US" dirty="0"/>
          </a:p>
        </p:txBody>
      </p:sp>
      <p:sp>
        <p:nvSpPr>
          <p:cNvPr id="8" name="Picture Placeholder 7"/>
          <p:cNvSpPr>
            <a:spLocks noGrp="1"/>
          </p:cNvSpPr>
          <p:nvPr>
            <p:ph type="pic" sz="quarter" idx="24"/>
          </p:nvPr>
        </p:nvSpPr>
        <p:spPr>
          <a:xfrm>
            <a:off x="6746241" y="58738"/>
            <a:ext cx="1696720" cy="1034977"/>
          </a:xfrm>
        </p:spPr>
        <p:txBody>
          <a:bodyPr>
            <a:normAutofit/>
          </a:bodyPr>
          <a:lstStyle>
            <a:lvl1pPr>
              <a:defRPr sz="1000" b="0">
                <a:solidFill>
                  <a:schemeClr val="tx1"/>
                </a:solidFill>
              </a:defRPr>
            </a:lvl1pPr>
          </a:lstStyle>
          <a:p>
            <a:r>
              <a:rPr lang="en-US" smtClean="0"/>
              <a:t>Click icon to add picture</a:t>
            </a:r>
            <a:endParaRPr lang="en-US" dirty="0"/>
          </a:p>
        </p:txBody>
      </p:sp>
      <p:sp>
        <p:nvSpPr>
          <p:cNvPr id="3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8"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1301717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454025" y="1613534"/>
            <a:ext cx="8232774" cy="428561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One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8" name="Text Placeholder 7"/>
          <p:cNvSpPr>
            <a:spLocks noGrp="1"/>
          </p:cNvSpPr>
          <p:nvPr>
            <p:ph type="body" sz="quarter" idx="16" hasCustomPrompt="1"/>
          </p:nvPr>
        </p:nvSpPr>
        <p:spPr>
          <a:xfrm>
            <a:off x="454025" y="1237933"/>
            <a:ext cx="8232774"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0"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cxnSp>
        <p:nvCxnSpPr>
          <p:cNvPr id="34" name="Straight Connector 33"/>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0" name="Group 19"/>
          <p:cNvGrpSpPr>
            <a:grpSpLocks noChangeAspect="1"/>
          </p:cNvGrpSpPr>
          <p:nvPr/>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cxnSp>
        <p:nvCxnSpPr>
          <p:cNvPr id="25" name="Straight Connector 24"/>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cxnSp>
        <p:nvCxnSpPr>
          <p:cNvPr id="33" name="Straight Connector 32"/>
          <p:cNvCxnSpPr/>
          <p:nvPr userDrawn="1"/>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3228297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12" name="Content Placeholder 11"/>
          <p:cNvSpPr>
            <a:spLocks noGrp="1"/>
          </p:cNvSpPr>
          <p:nvPr>
            <p:ph sz="quarter" idx="19"/>
          </p:nvPr>
        </p:nvSpPr>
        <p:spPr>
          <a:xfrm>
            <a:off x="4675186" y="1612264"/>
            <a:ext cx="4011613"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Title and Two Exhibit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45719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6724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6" hasCustomPrompt="1"/>
          </p:nvPr>
        </p:nvSpPr>
        <p:spPr>
          <a:xfrm>
            <a:off x="454025" y="1236663"/>
            <a:ext cx="4011613"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4675186" y="1236663"/>
            <a:ext cx="4011613"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31" name="Content Placeholder 11"/>
          <p:cNvSpPr>
            <a:spLocks noGrp="1"/>
          </p:cNvSpPr>
          <p:nvPr>
            <p:ph sz="quarter" idx="20"/>
          </p:nvPr>
        </p:nvSpPr>
        <p:spPr>
          <a:xfrm>
            <a:off x="454025" y="1612264"/>
            <a:ext cx="4011613"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93626874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454025" y="1236663"/>
            <a:ext cx="5421313"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29" name="Text Placeholder 7"/>
          <p:cNvSpPr>
            <a:spLocks noGrp="1"/>
          </p:cNvSpPr>
          <p:nvPr>
            <p:ph type="body" sz="quarter" idx="17" hasCustomPrompt="1"/>
          </p:nvPr>
        </p:nvSpPr>
        <p:spPr>
          <a:xfrm>
            <a:off x="6069014" y="1236663"/>
            <a:ext cx="2616200" cy="234950"/>
          </a:xfrm>
        </p:spPr>
        <p:txBody>
          <a:bodyPr>
            <a:noAutofit/>
          </a:bodyPr>
          <a:lstStyle>
            <a:lvl1pPr marL="0" indent="0">
              <a:buNone/>
              <a:defRPr sz="1200" cap="all" baseline="0">
                <a:solidFill>
                  <a:schemeClr val="tx2"/>
                </a:solidFill>
              </a:defRPr>
            </a:lvl1pPr>
          </a:lstStyle>
          <a:p>
            <a:pPr lvl="0"/>
            <a:r>
              <a:rPr lang="en-US" dirty="0" smtClean="0"/>
              <a:t>Click to edit Exhibit Title</a:t>
            </a:r>
            <a:endParaRPr lang="en-US" dirty="0"/>
          </a:p>
        </p:txBody>
      </p:sp>
      <p:sp>
        <p:nvSpPr>
          <p:cNvPr id="12" name="Content Placeholder 11"/>
          <p:cNvSpPr>
            <a:spLocks noGrp="1"/>
          </p:cNvSpPr>
          <p:nvPr>
            <p:ph sz="quarter" idx="19"/>
          </p:nvPr>
        </p:nvSpPr>
        <p:spPr>
          <a:xfrm>
            <a:off x="6069014" y="1612264"/>
            <a:ext cx="2616200"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Content Placeholder 11"/>
          <p:cNvSpPr>
            <a:spLocks noGrp="1"/>
          </p:cNvSpPr>
          <p:nvPr>
            <p:ph sz="quarter" idx="20"/>
          </p:nvPr>
        </p:nvSpPr>
        <p:spPr>
          <a:xfrm>
            <a:off x="454025" y="1612264"/>
            <a:ext cx="5421313" cy="4286885"/>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hasCustomPrompt="1"/>
          </p:nvPr>
        </p:nvSpPr>
        <p:spPr/>
        <p:txBody>
          <a:bodyPr>
            <a:noAutofit/>
          </a:bodyPr>
          <a:lstStyle>
            <a:lvl1pPr>
              <a:defRPr baseline="0"/>
            </a:lvl1pPr>
          </a:lstStyle>
          <a:p>
            <a:r>
              <a:rPr lang="en-US" dirty="0" smtClean="0"/>
              <a:t>Two Thirds-One Third Exhibit Slide </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cxnSp>
        <p:nvCxnSpPr>
          <p:cNvPr id="25" name="Straight Connector 24"/>
          <p:cNvCxnSpPr/>
          <p:nvPr/>
        </p:nvCxnSpPr>
        <p:spPr>
          <a:xfrm>
            <a:off x="457199" y="1225868"/>
            <a:ext cx="5421314"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061076" y="1225868"/>
            <a:ext cx="2616201"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734279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Biographies Slide</a:t>
            </a:r>
            <a:endParaRPr lang="en-US" dirty="0"/>
          </a:p>
        </p:txBody>
      </p:sp>
      <p:sp>
        <p:nvSpPr>
          <p:cNvPr id="4" name="Date Placeholder 3"/>
          <p:cNvSpPr>
            <a:spLocks noGrp="1"/>
          </p:cNvSpPr>
          <p:nvPr>
            <p:ph type="dt" sz="half" idx="10"/>
          </p:nvPr>
        </p:nvSpPr>
        <p:spPr/>
        <p:txBody>
          <a:bodyPr/>
          <a:lstStyle/>
          <a:p>
            <a:fld id="{D4471926-C489-E845-A5A8-2DB091DB8600}"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Content Placeholder 2"/>
          <p:cNvSpPr>
            <a:spLocks noGrp="1"/>
          </p:cNvSpPr>
          <p:nvPr>
            <p:ph idx="14"/>
          </p:nvPr>
        </p:nvSpPr>
        <p:spPr>
          <a:xfrm>
            <a:off x="6073773"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smtClean="0"/>
              <a:t>FRAMING TEXT AREA</a:t>
            </a:r>
            <a:endParaRPr lang="en-US" dirty="0"/>
          </a:p>
        </p:txBody>
      </p:sp>
      <p:sp>
        <p:nvSpPr>
          <p:cNvPr id="44" name="Content Placeholder 2"/>
          <p:cNvSpPr>
            <a:spLocks noGrp="1"/>
          </p:cNvSpPr>
          <p:nvPr>
            <p:ph idx="16"/>
          </p:nvPr>
        </p:nvSpPr>
        <p:spPr>
          <a:xfrm>
            <a:off x="3265488"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2"/>
          <p:cNvSpPr>
            <a:spLocks noGrp="1"/>
          </p:cNvSpPr>
          <p:nvPr>
            <p:ph idx="17"/>
          </p:nvPr>
        </p:nvSpPr>
        <p:spPr>
          <a:xfrm>
            <a:off x="477206"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Picture Placeholder 8"/>
          <p:cNvSpPr>
            <a:spLocks noGrp="1"/>
          </p:cNvSpPr>
          <p:nvPr>
            <p:ph type="pic" sz="quarter" idx="18"/>
          </p:nvPr>
        </p:nvSpPr>
        <p:spPr>
          <a:xfrm>
            <a:off x="457200" y="1235392"/>
            <a:ext cx="704850" cy="753745"/>
          </a:xfrm>
        </p:spPr>
        <p:txBody>
          <a:bodyPr>
            <a:normAutofit/>
          </a:bodyPr>
          <a:lstStyle>
            <a:lvl1pPr marL="0" indent="0">
              <a:buFontTx/>
              <a:buNone/>
              <a:defRPr sz="900" b="0">
                <a:solidFill>
                  <a:schemeClr val="tx1"/>
                </a:solidFill>
              </a:defRPr>
            </a:lvl1pPr>
          </a:lstStyle>
          <a:p>
            <a:r>
              <a:rPr lang="en-US" smtClean="0"/>
              <a:t>Click icon to add picture</a:t>
            </a:r>
            <a:endParaRPr lang="en-US" dirty="0"/>
          </a:p>
        </p:txBody>
      </p:sp>
      <p:sp>
        <p:nvSpPr>
          <p:cNvPr id="47" name="Picture Placeholder 8"/>
          <p:cNvSpPr>
            <a:spLocks noGrp="1"/>
          </p:cNvSpPr>
          <p:nvPr>
            <p:ph type="pic" sz="quarter" idx="19"/>
          </p:nvPr>
        </p:nvSpPr>
        <p:spPr>
          <a:xfrm>
            <a:off x="3265488" y="1235392"/>
            <a:ext cx="70485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48" name="Picture Placeholder 8"/>
          <p:cNvSpPr>
            <a:spLocks noGrp="1"/>
          </p:cNvSpPr>
          <p:nvPr>
            <p:ph type="pic" sz="quarter" idx="20"/>
          </p:nvPr>
        </p:nvSpPr>
        <p:spPr>
          <a:xfrm>
            <a:off x="6081711" y="1235392"/>
            <a:ext cx="704850" cy="753745"/>
          </a:xfrm>
        </p:spPr>
        <p:txBody>
          <a:bodyPr>
            <a:normAutofit/>
          </a:bodyPr>
          <a:lstStyle>
            <a:lvl1pPr marL="0" indent="0">
              <a:buNone/>
              <a:defRPr sz="900" b="0">
                <a:solidFill>
                  <a:schemeClr val="tx1"/>
                </a:solidFill>
              </a:defRPr>
            </a:lvl1pPr>
          </a:lstStyle>
          <a:p>
            <a:r>
              <a:rPr lang="en-US" smtClean="0"/>
              <a:t>Click icon to add picture</a:t>
            </a:r>
            <a:endParaRPr lang="en-US" dirty="0"/>
          </a:p>
        </p:txBody>
      </p:sp>
      <p:sp>
        <p:nvSpPr>
          <p:cNvPr id="28" name="Text Placeholder 11"/>
          <p:cNvSpPr>
            <a:spLocks noGrp="1"/>
          </p:cNvSpPr>
          <p:nvPr>
            <p:ph type="body" sz="quarter" idx="21"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smtClean="0"/>
              <a:t>Click to add Source or Footnote</a:t>
            </a:r>
            <a:endParaRPr lang="en-US" dirty="0"/>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0020474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smtClean="0"/>
              <a:t>Section Header Slide with Photo</a:t>
            </a:r>
            <a:endParaRPr lang="en-US" dirty="0"/>
          </a:p>
        </p:txBody>
      </p:sp>
      <p:sp>
        <p:nvSpPr>
          <p:cNvPr id="4" name="Date Placeholder 3"/>
          <p:cNvSpPr>
            <a:spLocks noGrp="1"/>
          </p:cNvSpPr>
          <p:nvPr>
            <p:ph type="dt" sz="half" idx="10"/>
          </p:nvPr>
        </p:nvSpPr>
        <p:spPr/>
        <p:txBody>
          <a:bodyPr/>
          <a:lstStyle/>
          <a:p>
            <a:fld id="{05486C1C-8AC9-984B-9476-81E8E45D94E6}"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9" name="Picture Placeholder 11"/>
          <p:cNvSpPr>
            <a:spLocks noGrp="1"/>
          </p:cNvSpPr>
          <p:nvPr>
            <p:ph type="pic" sz="quarter" idx="13"/>
          </p:nvPr>
        </p:nvSpPr>
        <p:spPr>
          <a:xfrm>
            <a:off x="5859304" y="-13176"/>
            <a:ext cx="3284696" cy="3284696"/>
          </a:xfrm>
        </p:spPr>
        <p:txBody>
          <a:bodyPr/>
          <a:lstStyle>
            <a:lvl1pPr>
              <a:defRPr sz="1400" b="0" i="0">
                <a:solidFill>
                  <a:schemeClr val="tx1"/>
                </a:solidFill>
              </a:defRPr>
            </a:lvl1pPr>
          </a:lstStyle>
          <a:p>
            <a:r>
              <a:rPr lang="en-US" smtClean="0"/>
              <a:t>Click icon to add picture</a:t>
            </a:r>
            <a:endParaRPr lang="en-US" dirty="0"/>
          </a:p>
        </p:txBody>
      </p:sp>
      <p:sp>
        <p:nvSpPr>
          <p:cNvPr id="10" name="Rectangle 9"/>
          <p:cNvSpPr/>
          <p:nvPr userDrawn="1"/>
        </p:nvSpPr>
        <p:spPr>
          <a:xfrm>
            <a:off x="4206240" y="3271520"/>
            <a:ext cx="1653064" cy="16443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5859304" y="4915841"/>
            <a:ext cx="805656"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4"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05502213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smtClean="0"/>
              <a:t>Section Header – No Photo</a:t>
            </a:r>
            <a:endParaRPr lang="en-US" dirty="0"/>
          </a:p>
        </p:txBody>
      </p:sp>
      <p:sp>
        <p:nvSpPr>
          <p:cNvPr id="5" name="Footer Placeholder 4"/>
          <p:cNvSpPr>
            <a:spLocks noGrp="1"/>
          </p:cNvSpPr>
          <p:nvPr>
            <p:ph type="ftr" sz="quarter" idx="11"/>
          </p:nvPr>
        </p:nvSpPr>
        <p:spPr>
          <a:xfrm>
            <a:off x="1120140" y="6284012"/>
            <a:ext cx="5333926" cy="365125"/>
          </a:xfrm>
        </p:spPr>
        <p:txBody>
          <a:bodyPr/>
          <a:lstStyle/>
          <a:p>
            <a:r>
              <a:rPr lang="en-US" dirty="0" smtClean="0"/>
              <a:t>Needles in a Haystack: Strategies for Recruiting Marginalized or Hard-to-Reach Populations</a:t>
            </a:r>
          </a:p>
          <a:p>
            <a:r>
              <a:rPr lang="en-US" dirty="0" smtClean="0"/>
              <a:t>2016 American Evaluation Association Conference</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0" name="Rectangle 9"/>
          <p:cNvSpPr/>
          <p:nvPr userDrawn="1"/>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30181027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20" name="Rectangle 19"/>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grpSp>
        <p:nvGrpSpPr>
          <p:cNvPr id="21" name="Group 20"/>
          <p:cNvGrpSpPr/>
          <p:nvPr userDrawn="1"/>
        </p:nvGrpSpPr>
        <p:grpSpPr>
          <a:xfrm>
            <a:off x="8065436" y="1"/>
            <a:ext cx="1078564"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4" name="Date Placeholder 3"/>
          <p:cNvSpPr>
            <a:spLocks noGrp="1"/>
          </p:cNvSpPr>
          <p:nvPr>
            <p:ph type="dt" sz="half" idx="10"/>
          </p:nvPr>
        </p:nvSpPr>
        <p:spPr/>
        <p:txBody>
          <a:bodyPr/>
          <a:lstStyle/>
          <a:p>
            <a:fld id="{B810A256-9964-2B48-8FED-70EF9CFB0356}"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6" name="Title 1"/>
          <p:cNvSpPr>
            <a:spLocks noGrp="1"/>
          </p:cNvSpPr>
          <p:nvPr>
            <p:ph type="title" hasCustomPrompt="1"/>
          </p:nvPr>
        </p:nvSpPr>
        <p:spPr>
          <a:xfrm>
            <a:off x="696104" y="1501139"/>
            <a:ext cx="4689544" cy="1624876"/>
          </a:xfrm>
        </p:spPr>
        <p:txBody>
          <a:bodyPr anchor="b">
            <a:noAutofit/>
          </a:bodyPr>
          <a:lstStyle>
            <a:lvl1pPr algn="l">
              <a:defRPr sz="2400" b="1" cap="none">
                <a:solidFill>
                  <a:schemeClr val="tx2"/>
                </a:solidFill>
              </a:defRPr>
            </a:lvl1pPr>
          </a:lstStyle>
          <a:p>
            <a:r>
              <a:rPr lang="en-US" dirty="0" smtClean="0"/>
              <a:t>Section Header Bold Blue</a:t>
            </a:r>
            <a:endParaRPr lang="en-US" dirty="0"/>
          </a:p>
        </p:txBody>
      </p:sp>
      <p:sp>
        <p:nvSpPr>
          <p:cNvPr id="2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91661473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25" name="Rectangle 24"/>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8065436" y="1"/>
            <a:ext cx="1078564" cy="922338"/>
            <a:chOff x="8065436" y="1"/>
            <a:chExt cx="1078564" cy="922338"/>
          </a:xfrm>
        </p:grpSpPr>
        <p:sp>
          <p:nvSpPr>
            <p:cNvPr id="27" name="Rectangle 26"/>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endParaRPr>
          </a:p>
        </p:txBody>
      </p:sp>
      <p:sp>
        <p:nvSpPr>
          <p:cNvPr id="2" name="Title 1"/>
          <p:cNvSpPr>
            <a:spLocks noGrp="1"/>
          </p:cNvSpPr>
          <p:nvPr>
            <p:ph type="title" hasCustomPrompt="1"/>
          </p:nvPr>
        </p:nvSpPr>
        <p:spPr>
          <a:xfrm>
            <a:off x="696104" y="1501139"/>
            <a:ext cx="4689544" cy="1624876"/>
          </a:xfrm>
        </p:spPr>
        <p:txBody>
          <a:bodyPr anchor="b">
            <a:noAutofit/>
          </a:bodyPr>
          <a:lstStyle>
            <a:lvl1pPr algn="l">
              <a:defRPr sz="2400" b="1" cap="none" baseline="0">
                <a:solidFill>
                  <a:schemeClr val="tx2"/>
                </a:solidFill>
              </a:defRPr>
            </a:lvl1pPr>
          </a:lstStyle>
          <a:p>
            <a:r>
              <a:rPr lang="en-US" dirty="0" smtClean="0"/>
              <a:t>Section Header Bold Green</a:t>
            </a:r>
            <a:endParaRPr lang="en-US" dirty="0"/>
          </a:p>
        </p:txBody>
      </p:sp>
      <p:sp>
        <p:nvSpPr>
          <p:cNvPr id="4" name="Date Placeholder 3"/>
          <p:cNvSpPr>
            <a:spLocks noGrp="1"/>
          </p:cNvSpPr>
          <p:nvPr>
            <p:ph type="dt" sz="half" idx="10"/>
          </p:nvPr>
        </p:nvSpPr>
        <p:spPr/>
        <p:txBody>
          <a:bodyPr/>
          <a:lstStyle/>
          <a:p>
            <a:fld id="{B810A256-9964-2B48-8FED-70EF9CFB0356}"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3499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40" y="5316538"/>
            <a:ext cx="1491089" cy="1205296"/>
          </a:xfrm>
          <a:prstGeom prst="rect">
            <a:avLst/>
          </a:prstGeom>
        </p:spPr>
      </p:pic>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a:solidFill>
                  <a:schemeClr val="tx2"/>
                </a:solidFill>
              </a:defRPr>
            </a:lvl1pPr>
          </a:lstStyle>
          <a:p>
            <a:r>
              <a:rPr lang="en-US" dirty="0" smtClean="0"/>
              <a:t>Closing Slide</a:t>
            </a:r>
            <a:endParaRPr lang="en-US" dirty="0"/>
          </a:p>
        </p:txBody>
      </p:sp>
      <p:sp>
        <p:nvSpPr>
          <p:cNvPr id="10" name="Rectangle 9"/>
          <p:cNvSpPr/>
          <p:nvPr/>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Subtitle 2"/>
          <p:cNvSpPr>
            <a:spLocks noGrp="1"/>
          </p:cNvSpPr>
          <p:nvPr>
            <p:ph type="subTitle" idx="1" hasCustomPrompt="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Closing subtitle style</a:t>
            </a:r>
            <a:endParaRPr lang="en-US" dirty="0"/>
          </a:p>
        </p:txBody>
      </p:sp>
    </p:spTree>
    <p:extLst>
      <p:ext uri="{BB962C8B-B14F-4D97-AF65-F5344CB8AC3E}">
        <p14:creationId xmlns:p14="http://schemas.microsoft.com/office/powerpoint/2010/main" val="16034324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9144000" cy="5939843"/>
          </a:xfrm>
        </p:spPr>
        <p:txBody>
          <a:bodyPr/>
          <a:lstStyle>
            <a:lvl1pPr>
              <a:defRPr sz="1400" b="0">
                <a:solidFill>
                  <a:schemeClr val="tx1"/>
                </a:solidFill>
              </a:defRPr>
            </a:lvl1pPr>
          </a:lstStyle>
          <a:p>
            <a:r>
              <a:rPr lang="en-US" smtClean="0"/>
              <a:t>Click icon to add picture</a:t>
            </a:r>
            <a:endParaRPr lang="en-US" dirty="0"/>
          </a:p>
        </p:txBody>
      </p:sp>
      <p:sp>
        <p:nvSpPr>
          <p:cNvPr id="4" name="Date Placeholder 3"/>
          <p:cNvSpPr>
            <a:spLocks noGrp="1"/>
          </p:cNvSpPr>
          <p:nvPr>
            <p:ph type="dt" sz="half" idx="10"/>
          </p:nvPr>
        </p:nvSpPr>
        <p:spPr/>
        <p:txBody>
          <a:bodyPr/>
          <a:lstStyle/>
          <a:p>
            <a:fld id="{A464D5F5-BFA6-8540-92EB-DE2ECBE13655}"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0" name="Text Placeholder 2"/>
          <p:cNvSpPr>
            <a:spLocks noGrp="1" noChangeAspect="1"/>
          </p:cNvSpPr>
          <p:nvPr>
            <p:ph type="body" sz="quarter" idx="15" hasCustomPrompt="1"/>
          </p:nvPr>
        </p:nvSpPr>
        <p:spPr>
          <a:xfrm>
            <a:off x="5850573" y="1501139"/>
            <a:ext cx="2834640" cy="2834640"/>
          </a:xfrm>
          <a:solidFill>
            <a:schemeClr val="accent2"/>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smtClean="0"/>
              <a:t>Feature text or quote text with photo. Choose one box only. Delete the other.</a:t>
            </a:r>
            <a:endParaRPr lang="en-US" dirty="0"/>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086927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86DAA-4DFB-0A46-94BC-99D7A1CB2F87}"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Rectangle 2"/>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8065436" y="1"/>
            <a:ext cx="1078564" cy="922338"/>
            <a:chOff x="7804191" y="0"/>
            <a:chExt cx="1339809" cy="1145743"/>
          </a:xfrm>
        </p:grpSpPr>
        <p:sp>
          <p:nvSpPr>
            <p:cNvPr id="15" name="Rectangle 1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12"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smtClean="0"/>
              <a:t>Feature text or quote text slide 1 – no image.</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538435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C86DAA-4DFB-0A46-94BC-99D7A1CB2F87}" type="datetime1">
              <a:rPr lang="en-US" smtClean="0"/>
              <a:pPr/>
              <a:t>11/16/2018</a:t>
            </a:fld>
            <a:endParaRPr lang="en-US"/>
          </a:p>
        </p:txBody>
      </p:sp>
      <p:sp>
        <p:nvSpPr>
          <p:cNvPr id="5" name="Footer Placeholder 4"/>
          <p:cNvSpPr>
            <a:spLocks noGrp="1"/>
          </p:cNvSpPr>
          <p:nvPr>
            <p:ph type="ftr" sz="quarter" idx="11"/>
          </p:nvPr>
        </p:nvSpPr>
        <p:spPr/>
        <p:txBody>
          <a:bodyPr/>
          <a:lstStyle/>
          <a:p>
            <a:r>
              <a:rPr lang="en-US" smtClean="0"/>
              <a:t>Presentation Title </a:t>
            </a:r>
            <a:endParaRPr lang="en-US"/>
          </a:p>
        </p:txBody>
      </p:sp>
      <p:sp>
        <p:nvSpPr>
          <p:cNvPr id="6" name="Slide Number Placeholder 5"/>
          <p:cNvSpPr>
            <a:spLocks noGrp="1"/>
          </p:cNvSpPr>
          <p:nvPr>
            <p:ph type="sldNum" sz="quarter" idx="12"/>
          </p:nvPr>
        </p:nvSpPr>
        <p:spPr/>
        <p:txBody>
          <a:bodyPr/>
          <a:lstStyle/>
          <a:p>
            <a:fld id="{1DB5379B-6F0A-3548-AC69-0D2DB46577D4}" type="slidenum">
              <a:rPr lang="en-US" smtClean="0"/>
              <a:pPr/>
              <a:t>‹#›</a:t>
            </a:fld>
            <a:endParaRPr lang="en-US"/>
          </a:p>
        </p:txBody>
      </p:sp>
      <p:sp>
        <p:nvSpPr>
          <p:cNvPr id="3" name="Rectangle 2"/>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 name="Group 1"/>
          <p:cNvGrpSpPr/>
          <p:nvPr userDrawn="1"/>
        </p:nvGrpSpPr>
        <p:grpSpPr>
          <a:xfrm>
            <a:off x="8065436" y="1"/>
            <a:ext cx="1078564" cy="922338"/>
            <a:chOff x="8065436" y="1"/>
            <a:chExt cx="1078564" cy="922338"/>
          </a:xfrm>
        </p:grpSpPr>
        <p:sp>
          <p:nvSpPr>
            <p:cNvPr id="15" name="Rectangle 14"/>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8E0E3"/>
                </a:solidFill>
              </a:endParaRPr>
            </a:p>
          </p:txBody>
        </p:sp>
      </p:grpSp>
      <p:sp>
        <p:nvSpPr>
          <p:cNvPr id="12" name="Text Placeholder 2"/>
          <p:cNvSpPr>
            <a:spLocks noGrp="1" noChangeAspect="1"/>
          </p:cNvSpPr>
          <p:nvPr>
            <p:ph type="body" sz="quarter" idx="14"/>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smtClean="0"/>
              <a:t>Click to edit Master text styles</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smtClean="0"/>
              <a:t>Feature text or quote text slide 2 – no image.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800" dirty="0" smtClean="0">
                <a:solidFill>
                  <a:srgbClr val="768591"/>
                </a:solidFill>
              </a:rPr>
              <a:t>ICF proprietary and confidential. Do not copy, distribute, or disclose.</a:t>
            </a:r>
            <a:endParaRPr lang="en-US" sz="800" dirty="0">
              <a:solidFill>
                <a:srgbClr val="768591"/>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391708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8" y="424178"/>
            <a:ext cx="8229601" cy="713741"/>
          </a:xfrm>
          <a:prstGeom prst="rect">
            <a:avLst/>
          </a:prstGeom>
          <a:ln>
            <a:noFill/>
          </a:ln>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199" y="1371600"/>
            <a:ext cx="8229600" cy="4761231"/>
          </a:xfrm>
          <a:prstGeom prst="rect">
            <a:avLst/>
          </a:prstGeom>
          <a:ln>
            <a:noFill/>
          </a:ln>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76159" y="6337892"/>
            <a:ext cx="954127" cy="365124"/>
          </a:xfrm>
          <a:prstGeom prst="rect">
            <a:avLst/>
          </a:prstGeom>
          <a:ln>
            <a:noFill/>
          </a:ln>
        </p:spPr>
        <p:txBody>
          <a:bodyPr vert="horz" lIns="0" tIns="0" rIns="0" bIns="0" rtlCol="0" anchor="b" anchorCtr="0"/>
          <a:lstStyle>
            <a:lvl1pPr algn="r">
              <a:defRPr sz="1000">
                <a:solidFill>
                  <a:srgbClr val="768591"/>
                </a:solidFill>
              </a:defRPr>
            </a:lvl1pPr>
          </a:lstStyle>
          <a:p>
            <a:fld id="{B9244142-0151-C24F-B90E-AE4221D17755}" type="datetime1">
              <a:rPr lang="en-US" smtClean="0"/>
              <a:pPr/>
              <a:t>11/16/2018</a:t>
            </a:fld>
            <a:endParaRPr lang="en-US" dirty="0"/>
          </a:p>
        </p:txBody>
      </p:sp>
      <p:sp>
        <p:nvSpPr>
          <p:cNvPr id="5" name="Footer Placeholder 4"/>
          <p:cNvSpPr>
            <a:spLocks noGrp="1"/>
          </p:cNvSpPr>
          <p:nvPr>
            <p:ph type="ftr" sz="quarter" idx="3"/>
          </p:nvPr>
        </p:nvSpPr>
        <p:spPr>
          <a:xfrm>
            <a:off x="1120140" y="6155329"/>
            <a:ext cx="3780912" cy="365125"/>
          </a:xfrm>
          <a:prstGeom prst="rect">
            <a:avLst/>
          </a:prstGeom>
          <a:ln>
            <a:noFill/>
          </a:ln>
        </p:spPr>
        <p:txBody>
          <a:bodyPr vert="horz" lIns="0" tIns="0" rIns="0" bIns="0" rtlCol="0" anchor="b" anchorCtr="0"/>
          <a:lstStyle>
            <a:lvl1pPr algn="l">
              <a:defRPr sz="1000">
                <a:solidFill>
                  <a:srgbClr val="768591"/>
                </a:solidFill>
              </a:defRPr>
            </a:lvl1pPr>
          </a:lstStyle>
          <a:p>
            <a:r>
              <a:rPr lang="en-US" dirty="0" smtClean="0"/>
              <a:t>Presentation Title </a:t>
            </a:r>
            <a:endParaRPr lang="en-US" dirty="0"/>
          </a:p>
        </p:txBody>
      </p:sp>
      <p:sp>
        <p:nvSpPr>
          <p:cNvPr id="6" name="Slide Number Placeholder 5"/>
          <p:cNvSpPr>
            <a:spLocks noGrp="1"/>
          </p:cNvSpPr>
          <p:nvPr>
            <p:ph type="sldNum" sz="quarter" idx="4"/>
          </p:nvPr>
        </p:nvSpPr>
        <p:spPr>
          <a:xfrm>
            <a:off x="8330287" y="6337892"/>
            <a:ext cx="356512" cy="365125"/>
          </a:xfrm>
          <a:prstGeom prst="rect">
            <a:avLst/>
          </a:prstGeom>
          <a:ln>
            <a:noFill/>
          </a:ln>
        </p:spPr>
        <p:txBody>
          <a:bodyPr vert="horz" lIns="0" tIns="0" rIns="0" bIns="0" rtlCol="0" anchor="b" anchorCtr="0"/>
          <a:lstStyle>
            <a:lvl1pPr algn="r">
              <a:defRPr sz="1000">
                <a:solidFill>
                  <a:srgbClr val="768591"/>
                </a:solidFill>
              </a:defRPr>
            </a:lvl1pPr>
          </a:lstStyle>
          <a:p>
            <a:fld id="{1DB5379B-6F0A-3548-AC69-0D2DB46577D4}" type="slidenum">
              <a:rPr lang="en-US" smtClean="0"/>
              <a:pPr/>
              <a:t>‹#›</a:t>
            </a:fld>
            <a:endParaRPr lang="en-US" dirty="0"/>
          </a:p>
        </p:txBody>
      </p:sp>
    </p:spTree>
    <p:extLst>
      <p:ext uri="{BB962C8B-B14F-4D97-AF65-F5344CB8AC3E}">
        <p14:creationId xmlns:p14="http://schemas.microsoft.com/office/powerpoint/2010/main" val="27706246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Lst>
  <p:timing>
    <p:tnLst>
      <p:par>
        <p:cTn id="1" dur="indefinite" restart="never" nodeType="tmRoot"/>
      </p:par>
    </p:tnLst>
  </p:timing>
  <p:hf hd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normAutofit/>
          </a:bodyPr>
          <a:lstStyle/>
          <a:p>
            <a:r>
              <a:rPr lang="en-US" sz="1400" dirty="0" smtClean="0"/>
              <a:t>November 15, 2018</a:t>
            </a:r>
            <a:endParaRPr lang="en-US" sz="1400" dirty="0"/>
          </a:p>
        </p:txBody>
      </p:sp>
      <p:sp>
        <p:nvSpPr>
          <p:cNvPr id="10" name="Text Placeholder 9"/>
          <p:cNvSpPr>
            <a:spLocks noGrp="1"/>
          </p:cNvSpPr>
          <p:nvPr>
            <p:ph type="body" sz="quarter" idx="12"/>
          </p:nvPr>
        </p:nvSpPr>
        <p:spPr>
          <a:xfrm>
            <a:off x="4626900" y="4645417"/>
            <a:ext cx="2373258" cy="1367076"/>
          </a:xfrm>
        </p:spPr>
        <p:txBody>
          <a:bodyPr>
            <a:noAutofit/>
          </a:bodyPr>
          <a:lstStyle/>
          <a:p>
            <a:r>
              <a:rPr lang="en-US" sz="1600" dirty="0" smtClean="0"/>
              <a:t>Volunteer West Virginia  Training</a:t>
            </a:r>
          </a:p>
          <a:p>
            <a:endParaRPr lang="en-US" sz="1600" dirty="0" smtClean="0"/>
          </a:p>
          <a:p>
            <a:r>
              <a:rPr lang="en-US" sz="1600" dirty="0" smtClean="0"/>
              <a:t>Charleston, WV</a:t>
            </a:r>
            <a:endParaRPr lang="en-US" sz="1600" dirty="0"/>
          </a:p>
        </p:txBody>
      </p:sp>
      <p:sp>
        <p:nvSpPr>
          <p:cNvPr id="7" name="Title 6"/>
          <p:cNvSpPr>
            <a:spLocks noGrp="1"/>
          </p:cNvSpPr>
          <p:nvPr>
            <p:ph type="ctrTitle"/>
          </p:nvPr>
        </p:nvSpPr>
        <p:spPr/>
        <p:txBody>
          <a:bodyPr/>
          <a:lstStyle/>
          <a:p>
            <a:r>
              <a:rPr lang="en-US" sz="2400" dirty="0" smtClean="0"/>
              <a:t>Evidence Base</a:t>
            </a:r>
            <a:br>
              <a:rPr lang="en-US" sz="2400" dirty="0" smtClean="0"/>
            </a:br>
            <a:r>
              <a:rPr lang="en-US" sz="2400" dirty="0"/>
              <a:t/>
            </a:r>
            <a:br>
              <a:rPr lang="en-US" sz="2400" dirty="0"/>
            </a:br>
            <a:endParaRPr lang="en-US" sz="2000" dirty="0"/>
          </a:p>
        </p:txBody>
      </p:sp>
      <p:sp>
        <p:nvSpPr>
          <p:cNvPr id="8" name="Subtitle 7"/>
          <p:cNvSpPr>
            <a:spLocks noGrp="1"/>
          </p:cNvSpPr>
          <p:nvPr>
            <p:ph type="subTitle" idx="1"/>
          </p:nvPr>
        </p:nvSpPr>
        <p:spPr/>
        <p:txBody>
          <a:bodyPr/>
          <a:lstStyle/>
          <a:p>
            <a:pPr>
              <a:spcBef>
                <a:spcPts val="0"/>
              </a:spcBef>
              <a:spcAft>
                <a:spcPts val="0"/>
              </a:spcAft>
            </a:pPr>
            <a:r>
              <a:rPr lang="en-US" dirty="0" smtClean="0"/>
              <a:t>Andrew MacDonald</a:t>
            </a:r>
          </a:p>
          <a:p>
            <a:pPr>
              <a:spcBef>
                <a:spcPts val="0"/>
              </a:spcBef>
              <a:spcAft>
                <a:spcPts val="0"/>
              </a:spcAft>
            </a:pPr>
            <a:r>
              <a:rPr lang="en-US" dirty="0" smtClean="0"/>
              <a:t>Michael Long</a:t>
            </a:r>
          </a:p>
        </p:txBody>
      </p:sp>
    </p:spTree>
    <p:extLst>
      <p:ext uri="{BB962C8B-B14F-4D97-AF65-F5344CB8AC3E}">
        <p14:creationId xmlns:p14="http://schemas.microsoft.com/office/powerpoint/2010/main" val="2460478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76726" y="424178"/>
            <a:ext cx="8410073" cy="713741"/>
          </a:xfrm>
        </p:spPr>
        <p:txBody>
          <a:bodyPr/>
          <a:lstStyle/>
          <a:p>
            <a:r>
              <a:rPr lang="en-US" dirty="0" smtClean="0"/>
              <a:t>Evidence Tiers of 2018 Competitively Funded Applicants</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10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8601181"/>
              </p:ext>
            </p:extLst>
          </p:nvPr>
        </p:nvGraphicFramePr>
        <p:xfrm>
          <a:off x="457200" y="1138238"/>
          <a:ext cx="8229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08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 What Tier Am I?</a:t>
            </a:r>
            <a:endParaRPr lang="en-US" dirty="0"/>
          </a:p>
        </p:txBody>
      </p:sp>
      <p:sp>
        <p:nvSpPr>
          <p:cNvPr id="3" name="Content Placeholder 2"/>
          <p:cNvSpPr>
            <a:spLocks noGrp="1"/>
          </p:cNvSpPr>
          <p:nvPr>
            <p:ph idx="1"/>
          </p:nvPr>
        </p:nvSpPr>
        <p:spPr/>
        <p:txBody>
          <a:bodyPr/>
          <a:lstStyle/>
          <a:p>
            <a:pPr marL="288925" indent="-288925">
              <a:lnSpc>
                <a:spcPct val="100000"/>
              </a:lnSpc>
              <a:spcBef>
                <a:spcPts val="1200"/>
              </a:spcBef>
              <a:spcAft>
                <a:spcPts val="1200"/>
              </a:spcAft>
            </a:pPr>
            <a:r>
              <a:rPr lang="en-US" sz="2200" b="0" dirty="0" smtClean="0"/>
              <a:t>What evidence tier could the following evidence qualify you for?</a:t>
            </a:r>
          </a:p>
          <a:p>
            <a:pPr marL="806450" lvl="1" indent="-457200">
              <a:lnSpc>
                <a:spcPct val="100000"/>
              </a:lnSpc>
              <a:spcBef>
                <a:spcPts val="0"/>
              </a:spcBef>
              <a:spcAft>
                <a:spcPts val="1200"/>
              </a:spcAft>
              <a:buFont typeface="+mj-lt"/>
              <a:buAutoNum type="arabicParenR"/>
            </a:pPr>
            <a:r>
              <a:rPr lang="en-US" sz="2000" dirty="0" smtClean="0"/>
              <a:t>A study conducted by an external evaluation showing that participants in your program had better outcomes that those in a comparison group</a:t>
            </a:r>
          </a:p>
          <a:p>
            <a:pPr marL="806450" lvl="1" indent="-457200">
              <a:lnSpc>
                <a:spcPct val="100000"/>
              </a:lnSpc>
              <a:spcBef>
                <a:spcPts val="0"/>
              </a:spcBef>
              <a:spcAft>
                <a:spcPts val="1200"/>
              </a:spcAft>
              <a:buFont typeface="+mj-lt"/>
              <a:buAutoNum type="arabicParenR"/>
            </a:pPr>
            <a:r>
              <a:rPr lang="en-US" sz="2000" dirty="0" smtClean="0"/>
              <a:t>A study of a program that was similar to yours in some ways that showed some positive results</a:t>
            </a:r>
          </a:p>
          <a:p>
            <a:pPr marL="806450" lvl="1" indent="-457200">
              <a:lnSpc>
                <a:spcPct val="100000"/>
              </a:lnSpc>
              <a:spcBef>
                <a:spcPts val="0"/>
              </a:spcBef>
              <a:spcAft>
                <a:spcPts val="1200"/>
              </a:spcAft>
              <a:buFont typeface="+mj-lt"/>
              <a:buAutoNum type="arabicParenR"/>
            </a:pPr>
            <a:r>
              <a:rPr lang="en-US" sz="2000" dirty="0" smtClean="0"/>
              <a:t>A </a:t>
            </a:r>
            <a:r>
              <a:rPr lang="en-US" sz="2000" dirty="0"/>
              <a:t>process evaluation that showed that your program activities were being implemented according to your </a:t>
            </a:r>
            <a:r>
              <a:rPr lang="en-US" sz="2000" dirty="0" smtClean="0"/>
              <a:t>model</a:t>
            </a:r>
          </a:p>
          <a:p>
            <a:pPr marL="806450" lvl="1" indent="-457200">
              <a:lnSpc>
                <a:spcPct val="100000"/>
              </a:lnSpc>
              <a:spcBef>
                <a:spcPts val="0"/>
              </a:spcBef>
              <a:spcAft>
                <a:spcPts val="1200"/>
              </a:spcAft>
              <a:buFont typeface="+mj-lt"/>
              <a:buAutoNum type="arabicParenR"/>
            </a:pPr>
            <a:r>
              <a:rPr lang="en-US" sz="2000" dirty="0" smtClean="0"/>
              <a:t>A study you conducted of your program that showed that scores on a post-test were </a:t>
            </a:r>
            <a:r>
              <a:rPr lang="en-US" sz="2000" smtClean="0"/>
              <a:t>higher than those on a pre-test</a:t>
            </a:r>
            <a:endParaRPr lang="en-US" sz="2000"/>
          </a:p>
          <a:p>
            <a:pPr marL="806450" lvl="1" indent="-457200">
              <a:lnSpc>
                <a:spcPct val="100000"/>
              </a:lnSpc>
              <a:spcBef>
                <a:spcPts val="0"/>
              </a:spcBef>
              <a:spcAft>
                <a:spcPts val="1200"/>
              </a:spcAft>
              <a:buFont typeface="+mj-lt"/>
              <a:buAutoNum type="arabicParenR"/>
            </a:pPr>
            <a:r>
              <a:rPr lang="en-US" sz="2000" dirty="0" smtClean="0"/>
              <a:t>A high-quality </a:t>
            </a:r>
            <a:r>
              <a:rPr lang="en-US" sz="2000" dirty="0"/>
              <a:t>internal RCT impact study </a:t>
            </a:r>
            <a:r>
              <a:rPr lang="en-US" sz="2000" dirty="0" smtClean="0"/>
              <a:t>you conducted of </a:t>
            </a:r>
            <a:r>
              <a:rPr lang="en-US" sz="2000" dirty="0"/>
              <a:t>your program that showed positive and significant findings</a:t>
            </a:r>
          </a:p>
          <a:p>
            <a:pPr marL="685800" lvl="1" indent="-336550">
              <a:lnSpc>
                <a:spcPct val="100000"/>
              </a:lnSpc>
              <a:spcBef>
                <a:spcPts val="0"/>
              </a:spcBef>
              <a:spcAft>
                <a:spcPts val="1200"/>
              </a:spcAft>
              <a:buFont typeface="Arial" panose="020B0604020202020204" pitchFamily="34" charset="0"/>
              <a:buChar char="‒"/>
            </a:pPr>
            <a:endParaRPr lang="en-US" sz="2000" dirty="0" smtClean="0"/>
          </a:p>
          <a:p>
            <a:pPr marL="288925" indent="-288925">
              <a:lnSpc>
                <a:spcPct val="100000"/>
              </a:lnSpc>
              <a:spcBef>
                <a:spcPts val="1200"/>
              </a:spcBef>
              <a:spcAft>
                <a:spcPts val="1200"/>
              </a:spcAft>
            </a:pPr>
            <a:endParaRPr lang="en-US" sz="22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11</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0986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Applicants with Multiple Proposed Interventions	</a:t>
            </a:r>
            <a:endParaRPr lang="en-US" dirty="0"/>
          </a:p>
        </p:txBody>
      </p:sp>
      <p:sp>
        <p:nvSpPr>
          <p:cNvPr id="3" name="Content Placeholder 2"/>
          <p:cNvSpPr>
            <a:spLocks noGrp="1"/>
          </p:cNvSpPr>
          <p:nvPr>
            <p:ph idx="1"/>
          </p:nvPr>
        </p:nvSpPr>
        <p:spPr/>
        <p:txBody>
          <a:bodyPr/>
          <a:lstStyle/>
          <a:p>
            <a:pPr marL="288925" indent="-288925">
              <a:lnSpc>
                <a:spcPct val="100000"/>
              </a:lnSpc>
              <a:spcBef>
                <a:spcPts val="1200"/>
              </a:spcBef>
              <a:spcAft>
                <a:spcPts val="1200"/>
              </a:spcAft>
            </a:pPr>
            <a:r>
              <a:rPr lang="en-US" sz="2200" b="0" dirty="0"/>
              <a:t>An “intervention” is your program’s activity—that is, what you propose to use AmeriCorps members to do. Many AmeriCorps members propose multiple interventions in their applications.</a:t>
            </a:r>
          </a:p>
          <a:p>
            <a:pPr marL="288925" indent="-288925">
              <a:lnSpc>
                <a:spcPct val="100000"/>
              </a:lnSpc>
              <a:spcBef>
                <a:spcPts val="1200"/>
              </a:spcBef>
              <a:spcAft>
                <a:spcPts val="1200"/>
              </a:spcAft>
            </a:pPr>
            <a:r>
              <a:rPr lang="en-US" sz="2200" b="0" dirty="0"/>
              <a:t>If you are proposing to use AmeriCorps members to do multiple things, you do </a:t>
            </a:r>
            <a:r>
              <a:rPr lang="en-US" sz="2200" dirty="0"/>
              <a:t>not</a:t>
            </a:r>
            <a:r>
              <a:rPr lang="en-US" sz="2200" b="0" dirty="0"/>
              <a:t> need to provide evidence for all of those different interventions—you can qualify for a tier based on evidence for just one intervention</a:t>
            </a:r>
          </a:p>
          <a:p>
            <a:pPr marL="288925" indent="-288925">
              <a:lnSpc>
                <a:spcPct val="100000"/>
              </a:lnSpc>
              <a:spcBef>
                <a:spcPts val="1200"/>
              </a:spcBef>
              <a:spcAft>
                <a:spcPts val="1200"/>
              </a:spcAft>
            </a:pPr>
            <a:r>
              <a:rPr lang="en-US" sz="2200" dirty="0"/>
              <a:t>Therefore, focus on finding the best evidence for one of your proposed activities, rather than finding some evidence for all of your proposed activities</a:t>
            </a:r>
          </a:p>
        </p:txBody>
      </p:sp>
      <p:sp>
        <p:nvSpPr>
          <p:cNvPr id="5" name="Slide Number Placeholder 4"/>
          <p:cNvSpPr>
            <a:spLocks noGrp="1"/>
          </p:cNvSpPr>
          <p:nvPr>
            <p:ph type="sldNum" sz="quarter" idx="12"/>
          </p:nvPr>
        </p:nvSpPr>
        <p:spPr/>
        <p:txBody>
          <a:bodyPr/>
          <a:lstStyle/>
          <a:p>
            <a:fld id="{1DB5379B-6F0A-3548-AC69-0D2DB46577D4}" type="slidenum">
              <a:rPr lang="en-US" smtClean="0"/>
              <a:pPr/>
              <a:t>12</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0192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0A256-9964-2B48-8FED-70EF9CFB0356}" type="datetime1">
              <a:rPr lang="en-US" smtClean="0"/>
              <a:pPr/>
              <a:t>11/16/2018</a:t>
            </a:fld>
            <a:endParaRPr lang="en-US"/>
          </a:p>
        </p:txBody>
      </p:sp>
      <p:sp>
        <p:nvSpPr>
          <p:cNvPr id="3" name="Footer Placeholder 2"/>
          <p:cNvSpPr>
            <a:spLocks noGrp="1"/>
          </p:cNvSpPr>
          <p:nvPr>
            <p:ph type="ftr" sz="quarter" idx="11"/>
          </p:nvPr>
        </p:nvSpPr>
        <p:spPr/>
        <p:txBody>
          <a:bodyPr/>
          <a:lstStyle/>
          <a:p>
            <a:r>
              <a:rPr lang="en-US" smtClean="0"/>
              <a:t>Presentation Title </a:t>
            </a:r>
            <a:endParaRPr lang="en-US"/>
          </a:p>
        </p:txBody>
      </p:sp>
      <p:sp>
        <p:nvSpPr>
          <p:cNvPr id="4" name="Slide Number Placeholder 3"/>
          <p:cNvSpPr>
            <a:spLocks noGrp="1"/>
          </p:cNvSpPr>
          <p:nvPr>
            <p:ph type="sldNum" sz="quarter" idx="12"/>
          </p:nvPr>
        </p:nvSpPr>
        <p:spPr/>
        <p:txBody>
          <a:bodyPr/>
          <a:lstStyle/>
          <a:p>
            <a:fld id="{1DB5379B-6F0A-3548-AC69-0D2DB46577D4}" type="slidenum">
              <a:rPr lang="en-US" smtClean="0"/>
              <a:pPr/>
              <a:t>13</a:t>
            </a:fld>
            <a:endParaRPr lang="en-US"/>
          </a:p>
        </p:txBody>
      </p:sp>
      <p:sp>
        <p:nvSpPr>
          <p:cNvPr id="5" name="Title 4"/>
          <p:cNvSpPr>
            <a:spLocks noGrp="1"/>
          </p:cNvSpPr>
          <p:nvPr>
            <p:ph type="title"/>
          </p:nvPr>
        </p:nvSpPr>
        <p:spPr/>
        <p:txBody>
          <a:bodyPr/>
          <a:lstStyle/>
          <a:p>
            <a:r>
              <a:rPr lang="en-US" sz="3200" dirty="0" smtClean="0"/>
              <a:t>Evidence Quality</a:t>
            </a:r>
            <a:endParaRPr lang="en-US" sz="3200"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302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Quality</a:t>
            </a:r>
            <a:endParaRPr lang="en-US" dirty="0"/>
          </a:p>
        </p:txBody>
      </p:sp>
      <p:sp>
        <p:nvSpPr>
          <p:cNvPr id="3" name="Content Placeholder 2"/>
          <p:cNvSpPr>
            <a:spLocks noGrp="1"/>
          </p:cNvSpPr>
          <p:nvPr>
            <p:ph idx="1"/>
          </p:nvPr>
        </p:nvSpPr>
        <p:spPr>
          <a:xfrm>
            <a:off x="457199" y="1198688"/>
            <a:ext cx="8229600" cy="4761231"/>
          </a:xfrm>
        </p:spPr>
        <p:txBody>
          <a:bodyPr/>
          <a:lstStyle/>
          <a:p>
            <a:pPr marL="288925" lvl="1" indent="-288925">
              <a:lnSpc>
                <a:spcPct val="100000"/>
              </a:lnSpc>
              <a:spcBef>
                <a:spcPts val="1200"/>
              </a:spcBef>
              <a:spcAft>
                <a:spcPts val="1200"/>
              </a:spcAft>
            </a:pPr>
            <a:r>
              <a:rPr lang="en-US" sz="2200" dirty="0"/>
              <a:t>After </a:t>
            </a:r>
            <a:r>
              <a:rPr lang="en-US" sz="2200" dirty="0" smtClean="0"/>
              <a:t>the reviewers assign your application to a specific evidence tier, they will assess the quality of the evidence that you provided</a:t>
            </a:r>
          </a:p>
          <a:p>
            <a:pPr marL="685800" lvl="1" indent="-336550">
              <a:lnSpc>
                <a:spcPct val="100000"/>
              </a:lnSpc>
              <a:spcBef>
                <a:spcPts val="0"/>
              </a:spcBef>
              <a:spcAft>
                <a:spcPts val="1200"/>
              </a:spcAft>
              <a:buFont typeface="Arial" panose="020B0604020202020204" pitchFamily="34" charset="0"/>
              <a:buChar char="‒"/>
            </a:pPr>
            <a:r>
              <a:rPr lang="en-US" sz="2000" dirty="0"/>
              <a:t>The criteria for how they will judge evidence quality depend on the tier you are in—the criteria are tougher for higher evidence tiers</a:t>
            </a:r>
          </a:p>
          <a:p>
            <a:pPr marL="288925" lvl="1" indent="-288925">
              <a:lnSpc>
                <a:spcPct val="100000"/>
              </a:lnSpc>
              <a:spcBef>
                <a:spcPts val="1200"/>
              </a:spcBef>
              <a:spcAft>
                <a:spcPts val="1200"/>
              </a:spcAft>
            </a:pPr>
            <a:r>
              <a:rPr lang="en-US" sz="2200" dirty="0" smtClean="0"/>
              <a:t>If you think you will qualify for the Preliminary, Moderate, or Strong tiers, you should also address the criteria for the Pre-preliminary tier as well just in case that is how you are assessed</a:t>
            </a:r>
          </a:p>
          <a:p>
            <a:pPr marL="685800" lvl="1" indent="-336550">
              <a:lnSpc>
                <a:spcPct val="100000"/>
              </a:lnSpc>
              <a:spcBef>
                <a:spcPts val="0"/>
              </a:spcBef>
              <a:spcAft>
                <a:spcPts val="1200"/>
              </a:spcAft>
              <a:buFont typeface="Arial" panose="020B0604020202020204" pitchFamily="34" charset="0"/>
              <a:buChar char="‒"/>
            </a:pPr>
            <a:r>
              <a:rPr lang="en-US" sz="2000" dirty="0"/>
              <a:t>In other words, if you </a:t>
            </a:r>
            <a:r>
              <a:rPr lang="en-US" sz="2000" dirty="0" smtClean="0"/>
              <a:t>miss </a:t>
            </a:r>
            <a:r>
              <a:rPr lang="en-US" sz="2000" dirty="0"/>
              <a:t>out on </a:t>
            </a:r>
            <a:r>
              <a:rPr lang="en-US" sz="2000" dirty="0" smtClean="0"/>
              <a:t>one of the higher tiers, </a:t>
            </a:r>
            <a:r>
              <a:rPr lang="en-US" sz="2000" dirty="0"/>
              <a:t>you could get bumped down to Pre-preliminary—and if you haven’t addressed those criteria you could get 0 points for Evidence Quality</a:t>
            </a:r>
          </a:p>
          <a:p>
            <a:pPr marL="458788" lvl="2" indent="-288925">
              <a:lnSpc>
                <a:spcPct val="100000"/>
              </a:lnSpc>
              <a:spcBef>
                <a:spcPts val="1200"/>
              </a:spcBef>
              <a:spcAft>
                <a:spcPts val="1200"/>
              </a:spcAft>
            </a:pPr>
            <a:endParaRPr lang="en-US" sz="2000" dirty="0"/>
          </a:p>
          <a:p>
            <a:pPr marL="288925" lvl="1" indent="-288925">
              <a:lnSpc>
                <a:spcPct val="100000"/>
              </a:lnSpc>
              <a:spcBef>
                <a:spcPts val="1200"/>
              </a:spcBef>
              <a:spcAft>
                <a:spcPts val="1200"/>
              </a:spcAft>
            </a:pPr>
            <a:endParaRPr lang="en-US" sz="22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14</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2105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Quality (Pre-preliminary)</a:t>
            </a:r>
            <a:endParaRPr lang="en-US" dirty="0"/>
          </a:p>
        </p:txBody>
      </p:sp>
      <p:sp>
        <p:nvSpPr>
          <p:cNvPr id="3" name="Content Placeholder 2"/>
          <p:cNvSpPr>
            <a:spLocks noGrp="1"/>
          </p:cNvSpPr>
          <p:nvPr>
            <p:ph idx="1"/>
          </p:nvPr>
        </p:nvSpPr>
        <p:spPr>
          <a:xfrm>
            <a:off x="457199" y="1198688"/>
            <a:ext cx="8229600" cy="4761231"/>
          </a:xfrm>
        </p:spPr>
        <p:txBody>
          <a:bodyPr/>
          <a:lstStyle/>
          <a:p>
            <a:pPr marL="288925" lvl="1" indent="-288925">
              <a:lnSpc>
                <a:spcPct val="100000"/>
              </a:lnSpc>
              <a:spcBef>
                <a:spcPts val="1200"/>
              </a:spcBef>
              <a:spcAft>
                <a:spcPts val="1200"/>
              </a:spcAft>
            </a:pPr>
            <a:r>
              <a:rPr lang="en-US" sz="2200" dirty="0"/>
              <a:t>For applicants rated pre-preliminary, evidence quality is based only on the narrative in the Evidence Base section—you cannot submit any other studies. </a:t>
            </a:r>
          </a:p>
          <a:p>
            <a:pPr marL="288925" lvl="1" indent="-288925">
              <a:lnSpc>
                <a:spcPct val="100000"/>
              </a:lnSpc>
              <a:spcBef>
                <a:spcPts val="1200"/>
              </a:spcBef>
              <a:spcAft>
                <a:spcPts val="1200"/>
              </a:spcAft>
            </a:pPr>
            <a:r>
              <a:rPr lang="en-US" sz="2200" dirty="0"/>
              <a:t>For pre-preliminary applicants, the goal is to show how your program design is “evidence-informed”—that is, how you have used data or evaluation results to develop your logic model</a:t>
            </a:r>
          </a:p>
          <a:p>
            <a:pPr marL="288925" lvl="1" indent="-288925">
              <a:lnSpc>
                <a:spcPct val="100000"/>
              </a:lnSpc>
              <a:spcBef>
                <a:spcPts val="1200"/>
              </a:spcBef>
              <a:spcAft>
                <a:spcPts val="1200"/>
              </a:spcAft>
            </a:pPr>
            <a:r>
              <a:rPr lang="en-US" sz="2200" dirty="0"/>
              <a:t>You can show this by </a:t>
            </a:r>
            <a:r>
              <a:rPr lang="en-US" sz="2200" dirty="0" smtClean="0"/>
              <a:t>(a) describing </a:t>
            </a:r>
            <a:r>
              <a:rPr lang="en-US" sz="2200" dirty="0"/>
              <a:t>evidence from other studies of similar programs and/or </a:t>
            </a:r>
            <a:r>
              <a:rPr lang="en-US" sz="2200" dirty="0" smtClean="0"/>
              <a:t>(b) describing </a:t>
            </a:r>
            <a:r>
              <a:rPr lang="en-US" sz="2200" dirty="0"/>
              <a:t>data that you have collected about your own program (e.g., performance data), and specifically </a:t>
            </a:r>
            <a:r>
              <a:rPr lang="en-US" sz="2200" dirty="0" smtClean="0"/>
              <a:t>showing how you have used that evidence to inform your </a:t>
            </a:r>
            <a:r>
              <a:rPr lang="en-US" sz="2200" dirty="0"/>
              <a:t>logic model</a:t>
            </a:r>
          </a:p>
        </p:txBody>
      </p:sp>
      <p:sp>
        <p:nvSpPr>
          <p:cNvPr id="5" name="Slide Number Placeholder 4"/>
          <p:cNvSpPr>
            <a:spLocks noGrp="1"/>
          </p:cNvSpPr>
          <p:nvPr>
            <p:ph type="sldNum" sz="quarter" idx="12"/>
          </p:nvPr>
        </p:nvSpPr>
        <p:spPr/>
        <p:txBody>
          <a:bodyPr/>
          <a:lstStyle/>
          <a:p>
            <a:fld id="{1DB5379B-6F0A-3548-AC69-0D2DB46577D4}" type="slidenum">
              <a:rPr lang="en-US" smtClean="0"/>
              <a:pPr/>
              <a:t>15</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6088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Quality (Pre-preliminary)</a:t>
            </a:r>
            <a:endParaRPr lang="en-US" dirty="0"/>
          </a:p>
        </p:txBody>
      </p:sp>
      <p:sp>
        <p:nvSpPr>
          <p:cNvPr id="3" name="Content Placeholder 2"/>
          <p:cNvSpPr>
            <a:spLocks noGrp="1"/>
          </p:cNvSpPr>
          <p:nvPr>
            <p:ph idx="1"/>
          </p:nvPr>
        </p:nvSpPr>
        <p:spPr>
          <a:xfrm>
            <a:off x="457199" y="1198688"/>
            <a:ext cx="8229600" cy="4761231"/>
          </a:xfrm>
        </p:spPr>
        <p:txBody>
          <a:bodyPr/>
          <a:lstStyle/>
          <a:p>
            <a:pPr marL="288925" lvl="1" indent="-288925">
              <a:lnSpc>
                <a:spcPct val="100000"/>
              </a:lnSpc>
              <a:spcBef>
                <a:spcPts val="1200"/>
              </a:spcBef>
              <a:spcAft>
                <a:spcPts val="1200"/>
              </a:spcAft>
            </a:pPr>
            <a:r>
              <a:rPr lang="en-US" sz="2200" dirty="0" smtClean="0"/>
              <a:t>For Pre-preliminary applicants, the reviewers will </a:t>
            </a:r>
            <a:r>
              <a:rPr lang="en-US" sz="2200" dirty="0"/>
              <a:t>assess whether the </a:t>
            </a:r>
            <a:r>
              <a:rPr lang="en-US" sz="2200" dirty="0" smtClean="0"/>
              <a:t>evidence:</a:t>
            </a:r>
            <a:endParaRPr lang="en-US" sz="2200" dirty="0"/>
          </a:p>
          <a:p>
            <a:pPr marL="685800" lvl="1" indent="-336550">
              <a:lnSpc>
                <a:spcPct val="100000"/>
              </a:lnSpc>
              <a:spcBef>
                <a:spcPts val="0"/>
              </a:spcBef>
              <a:spcAft>
                <a:spcPts val="1200"/>
              </a:spcAft>
              <a:buFont typeface="Arial" panose="020B0604020202020204" pitchFamily="34" charset="0"/>
              <a:buChar char="‒"/>
            </a:pPr>
            <a:r>
              <a:rPr lang="en-US" sz="2000" dirty="0"/>
              <a:t>Is </a:t>
            </a:r>
            <a:r>
              <a:rPr lang="en-US" sz="2000" b="1" dirty="0"/>
              <a:t>relevant</a:t>
            </a:r>
            <a:r>
              <a:rPr lang="en-US" sz="2000" dirty="0"/>
              <a:t> to their proposed program design, i.e., aligned with their logic model</a:t>
            </a:r>
          </a:p>
          <a:p>
            <a:pPr marL="685800" lvl="1" indent="-336550">
              <a:lnSpc>
                <a:spcPct val="100000"/>
              </a:lnSpc>
              <a:spcBef>
                <a:spcPts val="0"/>
              </a:spcBef>
              <a:spcAft>
                <a:spcPts val="1200"/>
              </a:spcAft>
              <a:buFont typeface="Arial" panose="020B0604020202020204" pitchFamily="34" charset="0"/>
              <a:buChar char="‒"/>
            </a:pPr>
            <a:r>
              <a:rPr lang="en-US" sz="2000" dirty="0"/>
              <a:t>Is </a:t>
            </a:r>
            <a:r>
              <a:rPr lang="en-US" sz="2000" b="1" dirty="0"/>
              <a:t>recent</a:t>
            </a:r>
            <a:r>
              <a:rPr lang="en-US" sz="2000" dirty="0"/>
              <a:t> (preferably within the past 6 years)</a:t>
            </a:r>
          </a:p>
          <a:p>
            <a:pPr marL="685800" lvl="1" indent="-336550">
              <a:lnSpc>
                <a:spcPct val="100000"/>
              </a:lnSpc>
              <a:spcBef>
                <a:spcPts val="0"/>
              </a:spcBef>
              <a:spcAft>
                <a:spcPts val="1200"/>
              </a:spcAft>
              <a:buFont typeface="Arial" panose="020B0604020202020204" pitchFamily="34" charset="0"/>
              <a:buChar char="‒"/>
            </a:pPr>
            <a:r>
              <a:rPr lang="en-US" sz="2000" dirty="0"/>
              <a:t>Shows </a:t>
            </a:r>
            <a:r>
              <a:rPr lang="en-US" sz="2000" b="1" dirty="0"/>
              <a:t>meaningful positive effects </a:t>
            </a:r>
            <a:r>
              <a:rPr lang="en-US" sz="2000" dirty="0"/>
              <a:t>on program participants</a:t>
            </a:r>
          </a:p>
        </p:txBody>
      </p:sp>
      <p:sp>
        <p:nvSpPr>
          <p:cNvPr id="5" name="Slide Number Placeholder 4"/>
          <p:cNvSpPr>
            <a:spLocks noGrp="1"/>
          </p:cNvSpPr>
          <p:nvPr>
            <p:ph type="sldNum" sz="quarter" idx="12"/>
          </p:nvPr>
        </p:nvSpPr>
        <p:spPr/>
        <p:txBody>
          <a:bodyPr/>
          <a:lstStyle/>
          <a:p>
            <a:fld id="{1DB5379B-6F0A-3548-AC69-0D2DB46577D4}" type="slidenum">
              <a:rPr lang="en-US" smtClean="0"/>
              <a:pPr/>
              <a:t>16</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5027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Quality (Pre-preliminary)</a:t>
            </a:r>
            <a:endParaRPr lang="en-US" dirty="0"/>
          </a:p>
        </p:txBody>
      </p:sp>
      <p:sp>
        <p:nvSpPr>
          <p:cNvPr id="3" name="Content Placeholder 2"/>
          <p:cNvSpPr>
            <a:spLocks noGrp="1"/>
          </p:cNvSpPr>
          <p:nvPr>
            <p:ph idx="1"/>
          </p:nvPr>
        </p:nvSpPr>
        <p:spPr>
          <a:xfrm>
            <a:off x="457199" y="1198688"/>
            <a:ext cx="8229600" cy="4761231"/>
          </a:xfrm>
        </p:spPr>
        <p:txBody>
          <a:bodyPr/>
          <a:lstStyle/>
          <a:p>
            <a:pPr marL="288925" lvl="1" indent="-288925">
              <a:lnSpc>
                <a:spcPct val="100000"/>
              </a:lnSpc>
              <a:spcBef>
                <a:spcPts val="1200"/>
              </a:spcBef>
              <a:spcAft>
                <a:spcPts val="1200"/>
              </a:spcAft>
            </a:pPr>
            <a:r>
              <a:rPr lang="en-US" sz="2200" dirty="0"/>
              <a:t>Examples of how to connect evidence or data to your logic model:</a:t>
            </a:r>
          </a:p>
          <a:p>
            <a:pPr marL="685800" lvl="1" indent="-336550">
              <a:lnSpc>
                <a:spcPct val="100000"/>
              </a:lnSpc>
              <a:spcBef>
                <a:spcPts val="0"/>
              </a:spcBef>
              <a:spcAft>
                <a:spcPts val="1200"/>
              </a:spcAft>
              <a:buFont typeface="Arial" panose="020B0604020202020204" pitchFamily="34" charset="0"/>
              <a:buChar char="‒"/>
            </a:pPr>
            <a:r>
              <a:rPr lang="en-US" sz="2000" dirty="0"/>
              <a:t>Researcher X found that tutoring worked best when children received at least two hours of tutoring a week. Therefore, we designed our program to ensure that AmeriCorps members will provide each child with at least two hours of tutoring per week. </a:t>
            </a:r>
            <a:r>
              <a:rPr lang="en-US" sz="2000" dirty="0" smtClean="0"/>
              <a:t>(Connecting research to program activities)</a:t>
            </a:r>
            <a:endParaRPr lang="en-US" sz="2000" dirty="0"/>
          </a:p>
          <a:p>
            <a:pPr marL="685800" lvl="1" indent="-336550">
              <a:lnSpc>
                <a:spcPct val="100000"/>
              </a:lnSpc>
              <a:spcBef>
                <a:spcPts val="0"/>
              </a:spcBef>
              <a:spcAft>
                <a:spcPts val="1200"/>
              </a:spcAft>
              <a:buFont typeface="Arial" panose="020B0604020202020204" pitchFamily="34" charset="0"/>
              <a:buChar char="‒"/>
            </a:pPr>
            <a:r>
              <a:rPr lang="en-US" sz="2000" dirty="0"/>
              <a:t>In our last grant cycle our performance measurement data showed that we were able to reach many men with our program, but not as many women as we had hoped. Therefore, we have adjusted our recruitment activities to do ______ in order to reach more women</a:t>
            </a:r>
            <a:r>
              <a:rPr lang="en-US" sz="2000" dirty="0" smtClean="0"/>
              <a:t>. (Connecting performance data to program activities)</a:t>
            </a: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17</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3986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Quality (Pre-preliminary)</a:t>
            </a:r>
            <a:endParaRPr lang="en-US" dirty="0"/>
          </a:p>
        </p:txBody>
      </p:sp>
      <p:sp>
        <p:nvSpPr>
          <p:cNvPr id="3" name="Content Placeholder 2"/>
          <p:cNvSpPr>
            <a:spLocks noGrp="1"/>
          </p:cNvSpPr>
          <p:nvPr>
            <p:ph idx="1"/>
          </p:nvPr>
        </p:nvSpPr>
        <p:spPr>
          <a:xfrm>
            <a:off x="457199" y="1198688"/>
            <a:ext cx="8229600" cy="4761231"/>
          </a:xfrm>
        </p:spPr>
        <p:txBody>
          <a:bodyPr/>
          <a:lstStyle/>
          <a:p>
            <a:pPr marL="288925" lvl="1" indent="-288925">
              <a:lnSpc>
                <a:spcPct val="100000"/>
              </a:lnSpc>
              <a:spcBef>
                <a:spcPts val="1200"/>
              </a:spcBef>
              <a:spcAft>
                <a:spcPts val="1200"/>
              </a:spcAft>
            </a:pPr>
            <a:r>
              <a:rPr lang="en-US" sz="2200" dirty="0" smtClean="0"/>
              <a:t>Another example of </a:t>
            </a:r>
            <a:r>
              <a:rPr lang="en-US" sz="2200" dirty="0"/>
              <a:t>how to connect evidence or data to your logic model:</a:t>
            </a:r>
          </a:p>
          <a:p>
            <a:pPr marL="685800" lvl="1" indent="-336550">
              <a:lnSpc>
                <a:spcPct val="100000"/>
              </a:lnSpc>
              <a:spcBef>
                <a:spcPts val="0"/>
              </a:spcBef>
              <a:spcAft>
                <a:spcPts val="1200"/>
              </a:spcAft>
              <a:buFont typeface="Arial" panose="020B0604020202020204" pitchFamily="34" charset="0"/>
              <a:buChar char="‒"/>
            </a:pPr>
            <a:r>
              <a:rPr lang="en-US" sz="2000" dirty="0" smtClean="0"/>
              <a:t>Researcher </a:t>
            </a:r>
            <a:r>
              <a:rPr lang="en-US" sz="2000" dirty="0"/>
              <a:t>Y found that providing services to the homeless </a:t>
            </a:r>
            <a:r>
              <a:rPr lang="en-US" sz="2000" dirty="0" smtClean="0"/>
              <a:t>had a positive effect on their emotional well-being, and Researcher Z found that emotional well-being was related to people’s ability to find permanent housing. Based on these two studies, we believe that the services we provide to the homeless will help them find permanent housing.</a:t>
            </a: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18</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50468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Quality </a:t>
            </a:r>
            <a:r>
              <a:rPr lang="en-US" dirty="0" smtClean="0"/>
              <a:t>(Preliminary, Moderate, Strong)</a:t>
            </a:r>
            <a:endParaRPr lang="en-US" dirty="0"/>
          </a:p>
        </p:txBody>
      </p:sp>
      <p:sp>
        <p:nvSpPr>
          <p:cNvPr id="3" name="Content Placeholder 2"/>
          <p:cNvSpPr>
            <a:spLocks noGrp="1"/>
          </p:cNvSpPr>
          <p:nvPr>
            <p:ph idx="1"/>
          </p:nvPr>
        </p:nvSpPr>
        <p:spPr>
          <a:xfrm>
            <a:off x="457199" y="1028700"/>
            <a:ext cx="8229600" cy="4931219"/>
          </a:xfrm>
        </p:spPr>
        <p:txBody>
          <a:bodyPr/>
          <a:lstStyle/>
          <a:p>
            <a:pPr marL="288925" lvl="1" indent="-288925">
              <a:lnSpc>
                <a:spcPct val="100000"/>
              </a:lnSpc>
              <a:spcBef>
                <a:spcPts val="1200"/>
              </a:spcBef>
              <a:spcAft>
                <a:spcPts val="1200"/>
              </a:spcAft>
            </a:pPr>
            <a:r>
              <a:rPr lang="en-US" sz="2200" dirty="0"/>
              <a:t>When reviewing evidence quality for applicants rated Preliminary, Moderate, or Strong, reviewers will look at both the narrative in the Evidence Base section and up to two studies submitted by the </a:t>
            </a:r>
            <a:r>
              <a:rPr lang="en-US" sz="2200" dirty="0" smtClean="0"/>
              <a:t>applicant (plus their own evaluation report, if applicable)</a:t>
            </a:r>
          </a:p>
          <a:p>
            <a:pPr marL="288925" lvl="1" indent="-288925">
              <a:lnSpc>
                <a:spcPct val="100000"/>
              </a:lnSpc>
              <a:spcBef>
                <a:spcPts val="1200"/>
              </a:spcBef>
              <a:spcAft>
                <a:spcPts val="1200"/>
              </a:spcAft>
            </a:pPr>
            <a:r>
              <a:rPr lang="en-US" sz="2200" dirty="0" smtClean="0"/>
              <a:t>In the Evidence Base section, be sure to summarize the studies that you are providing, their findings, and how they connect with your own logic model</a:t>
            </a:r>
          </a:p>
          <a:p>
            <a:pPr marL="685800" lvl="1" indent="-336550">
              <a:lnSpc>
                <a:spcPct val="100000"/>
              </a:lnSpc>
              <a:spcBef>
                <a:spcPts val="0"/>
              </a:spcBef>
              <a:spcAft>
                <a:spcPts val="1200"/>
              </a:spcAft>
              <a:buFont typeface="Arial" panose="020B0604020202020204" pitchFamily="34" charset="0"/>
              <a:buChar char="‒"/>
            </a:pPr>
            <a:r>
              <a:rPr lang="en-US" sz="2000" dirty="0"/>
              <a:t>Be sure that the interventions that the studies describe are the same as your </a:t>
            </a:r>
            <a:r>
              <a:rPr lang="en-US" sz="2000" dirty="0" smtClean="0"/>
              <a:t>own (see later slide), </a:t>
            </a:r>
            <a:r>
              <a:rPr lang="en-US" sz="2000" dirty="0"/>
              <a:t>and be sure that the positive outcomes described in the studies are the same as those in your logic model</a:t>
            </a:r>
          </a:p>
        </p:txBody>
      </p:sp>
      <p:sp>
        <p:nvSpPr>
          <p:cNvPr id="5" name="Slide Number Placeholder 4"/>
          <p:cNvSpPr>
            <a:spLocks noGrp="1"/>
          </p:cNvSpPr>
          <p:nvPr>
            <p:ph type="sldNum" sz="quarter" idx="12"/>
          </p:nvPr>
        </p:nvSpPr>
        <p:spPr/>
        <p:txBody>
          <a:bodyPr/>
          <a:lstStyle/>
          <a:p>
            <a:fld id="{1DB5379B-6F0A-3548-AC69-0D2DB46577D4}" type="slidenum">
              <a:rPr lang="en-US" smtClean="0"/>
              <a:pPr/>
              <a:t>19</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41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Learning Objectives</a:t>
            </a:r>
            <a:endParaRPr lang="en-US" dirty="0"/>
          </a:p>
        </p:txBody>
      </p:sp>
      <p:sp>
        <p:nvSpPr>
          <p:cNvPr id="13" name="Content Placeholder 12"/>
          <p:cNvSpPr>
            <a:spLocks noGrp="1"/>
          </p:cNvSpPr>
          <p:nvPr>
            <p:ph idx="1"/>
          </p:nvPr>
        </p:nvSpPr>
        <p:spPr>
          <a:xfrm>
            <a:off x="457199" y="1198688"/>
            <a:ext cx="8229599" cy="4953557"/>
          </a:xfrm>
        </p:spPr>
        <p:txBody>
          <a:bodyPr/>
          <a:lstStyle/>
          <a:p>
            <a:pPr marL="0" lvl="0" indent="0">
              <a:lnSpc>
                <a:spcPct val="90000"/>
              </a:lnSpc>
              <a:spcBef>
                <a:spcPts val="600"/>
              </a:spcBef>
              <a:spcAft>
                <a:spcPts val="1200"/>
              </a:spcAft>
              <a:buClr>
                <a:srgbClr val="ED2623"/>
              </a:buClr>
              <a:buNone/>
            </a:pPr>
            <a:r>
              <a:rPr lang="en-US" sz="2800" b="0" dirty="0">
                <a:solidFill>
                  <a:srgbClr val="000000">
                    <a:lumMod val="65000"/>
                    <a:lumOff val="35000"/>
                  </a:srgbClr>
                </a:solidFill>
                <a:cs typeface="Arial"/>
              </a:rPr>
              <a:t>By the end of this presentation, you will </a:t>
            </a:r>
            <a:r>
              <a:rPr lang="en-US" sz="2800" b="0" dirty="0" smtClean="0">
                <a:solidFill>
                  <a:srgbClr val="000000">
                    <a:lumMod val="65000"/>
                    <a:lumOff val="35000"/>
                  </a:srgbClr>
                </a:solidFill>
                <a:cs typeface="Arial"/>
              </a:rPr>
              <a:t>understand:</a:t>
            </a:r>
            <a:endParaRPr lang="en-US" sz="2800" b="0" dirty="0">
              <a:solidFill>
                <a:srgbClr val="000000">
                  <a:lumMod val="65000"/>
                  <a:lumOff val="35000"/>
                </a:srgbClr>
              </a:solidFill>
              <a:cs typeface="Arial"/>
            </a:endParaRPr>
          </a:p>
          <a:p>
            <a:pPr lvl="0">
              <a:spcBef>
                <a:spcPts val="600"/>
              </a:spcBef>
              <a:spcAft>
                <a:spcPts val="1200"/>
              </a:spcAft>
            </a:pPr>
            <a:r>
              <a:rPr lang="en-US" sz="2400" b="0" dirty="0" smtClean="0"/>
              <a:t>How points for the Evidence Base section are awarded for the 2019 competition</a:t>
            </a:r>
          </a:p>
          <a:p>
            <a:pPr lvl="0">
              <a:spcBef>
                <a:spcPts val="600"/>
              </a:spcBef>
              <a:spcAft>
                <a:spcPts val="1200"/>
              </a:spcAft>
            </a:pPr>
            <a:r>
              <a:rPr lang="en-US" sz="2400" b="0" dirty="0" smtClean="0"/>
              <a:t>What information you need to include about your program to get as many points as possible</a:t>
            </a:r>
          </a:p>
          <a:p>
            <a:pPr marL="228600" indent="-228600">
              <a:lnSpc>
                <a:spcPct val="90000"/>
              </a:lnSpc>
              <a:spcBef>
                <a:spcPts val="0"/>
              </a:spcBef>
              <a:spcAft>
                <a:spcPts val="1200"/>
              </a:spcAft>
              <a:buClr>
                <a:srgbClr val="ED2623"/>
              </a:buClr>
              <a:buFont typeface="Arial"/>
              <a:buChar char="•"/>
            </a:pPr>
            <a:endParaRPr lang="en-US" sz="2400" b="0" dirty="0">
              <a:solidFill>
                <a:srgbClr val="000000">
                  <a:lumMod val="65000"/>
                  <a:lumOff val="35000"/>
                </a:srgbClr>
              </a:solidFill>
              <a:cs typeface="Arial"/>
            </a:endParaRPr>
          </a:p>
          <a:p>
            <a:pPr marL="0" lvl="0" indent="0">
              <a:lnSpc>
                <a:spcPct val="90000"/>
              </a:lnSpc>
              <a:spcBef>
                <a:spcPts val="0"/>
              </a:spcBef>
              <a:spcAft>
                <a:spcPts val="1200"/>
              </a:spcAft>
              <a:buClr>
                <a:srgbClr val="ED2623"/>
              </a:buClr>
              <a:buNone/>
            </a:pPr>
            <a:endParaRPr lang="en-US" sz="2400" b="0" dirty="0">
              <a:solidFill>
                <a:srgbClr val="000000">
                  <a:lumMod val="65000"/>
                  <a:lumOff val="35000"/>
                </a:srgbClr>
              </a:solidFill>
              <a:cs typeface="Arial"/>
            </a:endParaRPr>
          </a:p>
          <a:p>
            <a:endParaRPr lang="en-US" dirty="0" smtClean="0"/>
          </a:p>
        </p:txBody>
      </p:sp>
      <p:sp>
        <p:nvSpPr>
          <p:cNvPr id="6" name="Slide Number Placeholder 5"/>
          <p:cNvSpPr>
            <a:spLocks noGrp="1"/>
          </p:cNvSpPr>
          <p:nvPr>
            <p:ph type="sldNum" sz="quarter" idx="12"/>
          </p:nvPr>
        </p:nvSpPr>
        <p:spPr/>
        <p:txBody>
          <a:bodyPr/>
          <a:lstStyle/>
          <a:p>
            <a:fld id="{1DB5379B-6F0A-3548-AC69-0D2DB46577D4}" type="slidenum">
              <a:rPr lang="en-US" smtClean="0"/>
              <a:pPr/>
              <a:t>2</a:t>
            </a:fld>
            <a:endParaRPr lang="en-US"/>
          </a:p>
        </p:txBody>
      </p:sp>
    </p:spTree>
    <p:extLst>
      <p:ext uri="{BB962C8B-B14F-4D97-AF65-F5344CB8AC3E}">
        <p14:creationId xmlns:p14="http://schemas.microsoft.com/office/powerpoint/2010/main" val="3628938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Quality </a:t>
            </a:r>
            <a:r>
              <a:rPr lang="en-US" dirty="0" smtClean="0"/>
              <a:t>(Preliminary, Moderate, Strong)</a:t>
            </a:r>
            <a:endParaRPr lang="en-US" dirty="0"/>
          </a:p>
        </p:txBody>
      </p:sp>
      <p:sp>
        <p:nvSpPr>
          <p:cNvPr id="3" name="Content Placeholder 2"/>
          <p:cNvSpPr>
            <a:spLocks noGrp="1"/>
          </p:cNvSpPr>
          <p:nvPr>
            <p:ph idx="1"/>
          </p:nvPr>
        </p:nvSpPr>
        <p:spPr>
          <a:xfrm>
            <a:off x="457199" y="1028700"/>
            <a:ext cx="8229600" cy="4931219"/>
          </a:xfrm>
        </p:spPr>
        <p:txBody>
          <a:bodyPr/>
          <a:lstStyle/>
          <a:p>
            <a:pPr marL="288925" lvl="1" indent="-288925">
              <a:lnSpc>
                <a:spcPct val="100000"/>
              </a:lnSpc>
              <a:spcBef>
                <a:spcPts val="1200"/>
              </a:spcBef>
              <a:spcAft>
                <a:spcPts val="1200"/>
              </a:spcAft>
            </a:pPr>
            <a:r>
              <a:rPr lang="en-US" sz="2200" dirty="0" smtClean="0"/>
              <a:t>The reviewers will assess whether </a:t>
            </a:r>
            <a:r>
              <a:rPr lang="en-US" sz="2200" dirty="0"/>
              <a:t>the study or studies:</a:t>
            </a:r>
          </a:p>
          <a:p>
            <a:pPr marL="685800" lvl="1" indent="-336550">
              <a:lnSpc>
                <a:spcPct val="100000"/>
              </a:lnSpc>
              <a:spcBef>
                <a:spcPts val="0"/>
              </a:spcBef>
              <a:spcAft>
                <a:spcPts val="1200"/>
              </a:spcAft>
              <a:buFont typeface="Arial" panose="020B0604020202020204" pitchFamily="34" charset="0"/>
              <a:buChar char="‒"/>
            </a:pPr>
            <a:r>
              <a:rPr lang="en-US" sz="2000" dirty="0"/>
              <a:t>Are </a:t>
            </a:r>
            <a:r>
              <a:rPr lang="en-US" sz="2000" b="1" dirty="0"/>
              <a:t>recent</a:t>
            </a:r>
            <a:r>
              <a:rPr lang="en-US" sz="2000" dirty="0"/>
              <a:t>, preferably within the past 6 years</a:t>
            </a:r>
          </a:p>
          <a:p>
            <a:pPr marL="685800" lvl="1" indent="-336550">
              <a:lnSpc>
                <a:spcPct val="100000"/>
              </a:lnSpc>
              <a:spcBef>
                <a:spcPts val="0"/>
              </a:spcBef>
              <a:spcAft>
                <a:spcPts val="1200"/>
              </a:spcAft>
              <a:buFont typeface="Arial" panose="020B0604020202020204" pitchFamily="34" charset="0"/>
              <a:buChar char="‒"/>
            </a:pPr>
            <a:r>
              <a:rPr lang="en-US" sz="2000" dirty="0"/>
              <a:t>Show </a:t>
            </a:r>
            <a:r>
              <a:rPr lang="en-US" sz="2000" dirty="0" smtClean="0"/>
              <a:t>a </a:t>
            </a:r>
            <a:r>
              <a:rPr lang="en-US" sz="2000" b="1" dirty="0" smtClean="0"/>
              <a:t>meaningful </a:t>
            </a:r>
            <a:r>
              <a:rPr lang="en-US" sz="2000" b="1" dirty="0"/>
              <a:t>and </a:t>
            </a:r>
            <a:r>
              <a:rPr lang="en-US" sz="2000" b="1" u="sng" dirty="0" smtClean="0"/>
              <a:t>significant</a:t>
            </a:r>
            <a:r>
              <a:rPr lang="en-US" sz="2000" b="1" dirty="0" smtClean="0"/>
              <a:t> positive effect </a:t>
            </a:r>
            <a:r>
              <a:rPr lang="en-US" sz="2000" dirty="0"/>
              <a:t>on program participants</a:t>
            </a:r>
          </a:p>
          <a:p>
            <a:pPr marL="685800" lvl="1" indent="-336550">
              <a:lnSpc>
                <a:spcPct val="100000"/>
              </a:lnSpc>
              <a:spcBef>
                <a:spcPts val="0"/>
              </a:spcBef>
              <a:spcAft>
                <a:spcPts val="1200"/>
              </a:spcAft>
              <a:buFont typeface="Arial" panose="020B0604020202020204" pitchFamily="34" charset="0"/>
              <a:buChar char="‒"/>
            </a:pPr>
            <a:r>
              <a:rPr lang="en-US" sz="2000" dirty="0" smtClean="0"/>
              <a:t>Are of satisfactory </a:t>
            </a:r>
            <a:r>
              <a:rPr lang="en-US" sz="2000" b="1" dirty="0" smtClean="0"/>
              <a:t>methodological quality and rigor</a:t>
            </a:r>
            <a:endParaRPr lang="en-US" sz="2000" b="1" dirty="0"/>
          </a:p>
          <a:p>
            <a:pPr marL="0" lvl="1" indent="0">
              <a:lnSpc>
                <a:spcPct val="100000"/>
              </a:lnSpc>
              <a:spcBef>
                <a:spcPts val="600"/>
              </a:spcBef>
              <a:spcAft>
                <a:spcPts val="1200"/>
              </a:spcAft>
              <a:buNone/>
            </a:pP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20</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5824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Quality </a:t>
            </a:r>
            <a:r>
              <a:rPr lang="en-US" dirty="0" smtClean="0"/>
              <a:t>(Preliminary, Moderate, Strong)</a:t>
            </a:r>
            <a:endParaRPr lang="en-US" dirty="0"/>
          </a:p>
        </p:txBody>
      </p:sp>
      <p:sp>
        <p:nvSpPr>
          <p:cNvPr id="3" name="Content Placeholder 2"/>
          <p:cNvSpPr>
            <a:spLocks noGrp="1"/>
          </p:cNvSpPr>
          <p:nvPr>
            <p:ph idx="1"/>
          </p:nvPr>
        </p:nvSpPr>
        <p:spPr>
          <a:xfrm>
            <a:off x="457199" y="1028700"/>
            <a:ext cx="8229600" cy="4931219"/>
          </a:xfrm>
        </p:spPr>
        <p:txBody>
          <a:bodyPr/>
          <a:lstStyle/>
          <a:p>
            <a:pPr marL="288925" lvl="1" indent="-288925">
              <a:lnSpc>
                <a:spcPct val="100000"/>
              </a:lnSpc>
              <a:spcBef>
                <a:spcPts val="1200"/>
              </a:spcBef>
              <a:spcAft>
                <a:spcPts val="1200"/>
              </a:spcAft>
            </a:pPr>
            <a:r>
              <a:rPr lang="en-US" sz="2200" dirty="0" smtClean="0"/>
              <a:t>The criteria for whether the studies have “satisfactory methodological quality and rigor” are likely to be strict and technical in nature. For example, reviewers will look at:</a:t>
            </a:r>
            <a:endParaRPr lang="en-US" sz="2200" dirty="0"/>
          </a:p>
          <a:p>
            <a:pPr marL="685800" lvl="1" indent="-336550">
              <a:lnSpc>
                <a:spcPct val="100000"/>
              </a:lnSpc>
              <a:spcBef>
                <a:spcPts val="0"/>
              </a:spcBef>
              <a:spcAft>
                <a:spcPts val="1200"/>
              </a:spcAft>
              <a:buFont typeface="Arial" panose="020B0604020202020204" pitchFamily="34" charset="0"/>
              <a:buChar char="‒"/>
            </a:pPr>
            <a:r>
              <a:rPr lang="en-US" sz="1800" dirty="0" smtClean="0"/>
              <a:t>Sample size and the statistical power of the study to detect </a:t>
            </a:r>
            <a:r>
              <a:rPr lang="en-US" sz="1800" dirty="0"/>
              <a:t>effect size, as demonstrated by a power analysis</a:t>
            </a:r>
          </a:p>
          <a:p>
            <a:pPr marL="685800" lvl="1" indent="-336550">
              <a:lnSpc>
                <a:spcPct val="100000"/>
              </a:lnSpc>
              <a:spcBef>
                <a:spcPts val="0"/>
              </a:spcBef>
              <a:spcAft>
                <a:spcPts val="1200"/>
              </a:spcAft>
              <a:buFont typeface="Arial" panose="020B0604020202020204" pitchFamily="34" charset="0"/>
              <a:buChar char="‒"/>
            </a:pPr>
            <a:r>
              <a:rPr lang="en-US" sz="1800" dirty="0"/>
              <a:t>Internal and external validity, meaning data instruments and processes are described and justified</a:t>
            </a:r>
          </a:p>
          <a:p>
            <a:pPr marL="685800" lvl="1" indent="-336550">
              <a:lnSpc>
                <a:spcPct val="100000"/>
              </a:lnSpc>
              <a:spcBef>
                <a:spcPts val="0"/>
              </a:spcBef>
              <a:spcAft>
                <a:spcPts val="1200"/>
              </a:spcAft>
              <a:buFont typeface="Arial" panose="020B0604020202020204" pitchFamily="34" charset="0"/>
              <a:buChar char="‒"/>
            </a:pPr>
            <a:r>
              <a:rPr lang="en-US" sz="1800" dirty="0"/>
              <a:t>Construction and composition of comparison </a:t>
            </a:r>
            <a:r>
              <a:rPr lang="en-US" sz="1800" dirty="0" smtClean="0"/>
              <a:t>groups (for impact evaluations), and the extent to which they have baseline equivalency</a:t>
            </a:r>
          </a:p>
          <a:p>
            <a:pPr marL="685800" lvl="1" indent="-336550">
              <a:lnSpc>
                <a:spcPct val="100000"/>
              </a:lnSpc>
              <a:spcBef>
                <a:spcPts val="0"/>
              </a:spcBef>
              <a:spcAft>
                <a:spcPts val="1200"/>
              </a:spcAft>
              <a:buFont typeface="Arial" panose="020B0604020202020204" pitchFamily="34" charset="0"/>
              <a:buChar char="‒"/>
            </a:pPr>
            <a:r>
              <a:rPr lang="en-US" sz="1800" dirty="0" smtClean="0"/>
              <a:t>The statistical analyses that are conducted on the data</a:t>
            </a:r>
            <a:endParaRPr lang="en-US" sz="1800" dirty="0"/>
          </a:p>
          <a:p>
            <a:pPr marL="288925" lvl="1" indent="-288925">
              <a:lnSpc>
                <a:spcPct val="100000"/>
              </a:lnSpc>
              <a:spcBef>
                <a:spcPts val="1200"/>
              </a:spcBef>
              <a:spcAft>
                <a:spcPts val="1200"/>
              </a:spcAft>
            </a:pPr>
            <a:r>
              <a:rPr lang="en-US" sz="2200" dirty="0" smtClean="0"/>
              <a:t>If possible, it could be helpful to have someone with research experience review the studies to make sure they meet these criteria</a:t>
            </a:r>
            <a:endParaRPr lang="en-US" sz="2200" dirty="0"/>
          </a:p>
          <a:p>
            <a:pPr marL="0" lvl="1" indent="0">
              <a:lnSpc>
                <a:spcPct val="100000"/>
              </a:lnSpc>
              <a:spcBef>
                <a:spcPts val="600"/>
              </a:spcBef>
              <a:spcAft>
                <a:spcPts val="1200"/>
              </a:spcAft>
              <a:buNone/>
            </a:pP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21</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6343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Studies of Other Organizations’ Programs</a:t>
            </a:r>
            <a:endParaRPr lang="en-US" dirty="0"/>
          </a:p>
        </p:txBody>
      </p:sp>
      <p:sp>
        <p:nvSpPr>
          <p:cNvPr id="3" name="Content Placeholder 2"/>
          <p:cNvSpPr>
            <a:spLocks noGrp="1"/>
          </p:cNvSpPr>
          <p:nvPr>
            <p:ph idx="1"/>
          </p:nvPr>
        </p:nvSpPr>
        <p:spPr>
          <a:xfrm>
            <a:off x="457199" y="1198688"/>
            <a:ext cx="8229600" cy="4997894"/>
          </a:xfrm>
        </p:spPr>
        <p:txBody>
          <a:bodyPr/>
          <a:lstStyle/>
          <a:p>
            <a:pPr marL="288925" lvl="1" indent="-288925">
              <a:lnSpc>
                <a:spcPct val="100000"/>
              </a:lnSpc>
              <a:spcBef>
                <a:spcPts val="1200"/>
              </a:spcBef>
              <a:spcAft>
                <a:spcPts val="1200"/>
              </a:spcAft>
            </a:pPr>
            <a:r>
              <a:rPr lang="en-US" sz="2200" dirty="0"/>
              <a:t>One advantage in 2019 is that you do not necessarily need to provide evidence from your own program to reach a higher evidence tier—you can also provide evidence from studies of </a:t>
            </a:r>
            <a:r>
              <a:rPr lang="en-US" sz="2200" b="1" dirty="0"/>
              <a:t>other programs that are implementing the same intervention</a:t>
            </a:r>
            <a:r>
              <a:rPr lang="en-US" sz="2200" dirty="0"/>
              <a:t>.</a:t>
            </a:r>
          </a:p>
          <a:p>
            <a:pPr marL="685800" lvl="1" indent="-336550">
              <a:lnSpc>
                <a:spcPct val="100000"/>
              </a:lnSpc>
              <a:spcBef>
                <a:spcPts val="0"/>
              </a:spcBef>
              <a:spcAft>
                <a:spcPts val="1200"/>
              </a:spcAft>
              <a:buFont typeface="Arial" panose="020B0604020202020204" pitchFamily="34" charset="0"/>
              <a:buChar char="‒"/>
            </a:pPr>
            <a:r>
              <a:rPr lang="en-US" sz="2000" dirty="0"/>
              <a:t>For example, if you can find an RCT impact study of a tutoring program identical to yours, that evidence can </a:t>
            </a:r>
            <a:r>
              <a:rPr lang="en-US" sz="2000" dirty="0" smtClean="0"/>
              <a:t>potentially count </a:t>
            </a:r>
            <a:r>
              <a:rPr lang="en-US" sz="2000" b="1" dirty="0"/>
              <a:t>just as much </a:t>
            </a:r>
            <a:r>
              <a:rPr lang="en-US" sz="2000" dirty="0"/>
              <a:t>as if you had done your own experimental study.</a:t>
            </a:r>
          </a:p>
          <a:p>
            <a:pPr marL="288925" lvl="1" indent="-288925">
              <a:lnSpc>
                <a:spcPct val="100000"/>
              </a:lnSpc>
              <a:spcBef>
                <a:spcPts val="1200"/>
              </a:spcBef>
              <a:spcAft>
                <a:spcPts val="1200"/>
              </a:spcAft>
            </a:pPr>
            <a:r>
              <a:rPr lang="en-US" sz="2200" dirty="0"/>
              <a:t>However, if you submit research from other organizations as evidence, you will need to show that you are implementing the exact same intervention as the one described in your research</a:t>
            </a:r>
          </a:p>
          <a:p>
            <a:pPr marL="0" lvl="1" indent="0">
              <a:lnSpc>
                <a:spcPct val="100000"/>
              </a:lnSpc>
              <a:spcBef>
                <a:spcPts val="600"/>
              </a:spcBef>
              <a:spcAft>
                <a:spcPts val="1200"/>
              </a:spcAft>
              <a:buNone/>
            </a:pPr>
            <a:endParaRPr lang="en-US" sz="18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22</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4244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the “Same Intervention”?</a:t>
            </a:r>
          </a:p>
        </p:txBody>
      </p:sp>
      <p:sp>
        <p:nvSpPr>
          <p:cNvPr id="3" name="Content Placeholder 2"/>
          <p:cNvSpPr>
            <a:spLocks noGrp="1"/>
          </p:cNvSpPr>
          <p:nvPr>
            <p:ph idx="1"/>
          </p:nvPr>
        </p:nvSpPr>
        <p:spPr>
          <a:xfrm>
            <a:off x="457199" y="962026"/>
            <a:ext cx="8229600" cy="4997894"/>
          </a:xfrm>
        </p:spPr>
        <p:txBody>
          <a:bodyPr/>
          <a:lstStyle/>
          <a:p>
            <a:pPr marL="288925" lvl="1" indent="-288925">
              <a:lnSpc>
                <a:spcPct val="100000"/>
              </a:lnSpc>
              <a:spcBef>
                <a:spcPts val="1200"/>
              </a:spcBef>
              <a:spcAft>
                <a:spcPts val="1200"/>
              </a:spcAft>
            </a:pPr>
            <a:r>
              <a:rPr lang="en-US" sz="2200" dirty="0"/>
              <a:t>To </a:t>
            </a:r>
            <a:r>
              <a:rPr lang="en-US" sz="2200" dirty="0" smtClean="0"/>
              <a:t>use studies of another intervention as evidence, you </a:t>
            </a:r>
            <a:r>
              <a:rPr lang="en-US" sz="2200" dirty="0"/>
              <a:t>must </a:t>
            </a:r>
            <a:r>
              <a:rPr lang="en-US" sz="2200" b="1" dirty="0"/>
              <a:t>explicitly</a:t>
            </a:r>
            <a:r>
              <a:rPr lang="en-US" sz="2200" dirty="0"/>
              <a:t> explain how your own program is the same in terms of:</a:t>
            </a:r>
          </a:p>
          <a:p>
            <a:pPr marL="685800" lvl="1" indent="-336550">
              <a:lnSpc>
                <a:spcPct val="100000"/>
              </a:lnSpc>
              <a:spcBef>
                <a:spcPts val="0"/>
              </a:spcBef>
              <a:spcAft>
                <a:spcPts val="1200"/>
              </a:spcAft>
              <a:buFont typeface="Arial" panose="020B0604020202020204" pitchFamily="34" charset="0"/>
              <a:buChar char="‒"/>
            </a:pPr>
            <a:r>
              <a:rPr lang="en-US" sz="2000" b="1" dirty="0"/>
              <a:t>Characteristics of the beneficiary </a:t>
            </a:r>
            <a:r>
              <a:rPr lang="en-US" sz="2000" b="1" dirty="0" smtClean="0"/>
              <a:t>population </a:t>
            </a:r>
            <a:r>
              <a:rPr lang="en-US" sz="2000" dirty="0" smtClean="0"/>
              <a:t>(e.g., age, income, geography, </a:t>
            </a:r>
            <a:r>
              <a:rPr lang="en-US" sz="2000" dirty="0" err="1" smtClean="0"/>
              <a:t>urbanicity</a:t>
            </a:r>
            <a:r>
              <a:rPr lang="en-US" sz="2000" dirty="0"/>
              <a:t>)</a:t>
            </a:r>
          </a:p>
          <a:p>
            <a:pPr marL="685800" lvl="1" indent="-336550">
              <a:lnSpc>
                <a:spcPct val="100000"/>
              </a:lnSpc>
              <a:spcBef>
                <a:spcPts val="0"/>
              </a:spcBef>
              <a:spcAft>
                <a:spcPts val="1200"/>
              </a:spcAft>
              <a:buFont typeface="Arial" panose="020B0604020202020204" pitchFamily="34" charset="0"/>
              <a:buChar char="‒"/>
            </a:pPr>
            <a:r>
              <a:rPr lang="en-US" sz="2000" b="1" dirty="0" smtClean="0"/>
              <a:t>Characteristics </a:t>
            </a:r>
            <a:r>
              <a:rPr lang="en-US" sz="2000" b="1" dirty="0"/>
              <a:t>of the population delivering the </a:t>
            </a:r>
            <a:r>
              <a:rPr lang="en-US" sz="2000" b="1" dirty="0" smtClean="0"/>
              <a:t>intervention </a:t>
            </a:r>
            <a:r>
              <a:rPr lang="en-US" sz="2000" dirty="0" smtClean="0"/>
              <a:t>(e.g., age, education level, national service)</a:t>
            </a:r>
            <a:endParaRPr lang="en-US" sz="2000" dirty="0"/>
          </a:p>
          <a:p>
            <a:pPr marL="685800" lvl="1" indent="-336550">
              <a:lnSpc>
                <a:spcPct val="100000"/>
              </a:lnSpc>
              <a:spcBef>
                <a:spcPts val="0"/>
              </a:spcBef>
              <a:spcAft>
                <a:spcPts val="1200"/>
              </a:spcAft>
              <a:buFont typeface="Arial" panose="020B0604020202020204" pitchFamily="34" charset="0"/>
              <a:buChar char="‒"/>
            </a:pPr>
            <a:r>
              <a:rPr lang="en-US" sz="2000" b="1" dirty="0" smtClean="0"/>
              <a:t>Dosage </a:t>
            </a:r>
            <a:r>
              <a:rPr lang="en-US" sz="2000" b="1" dirty="0"/>
              <a:t>and design of the </a:t>
            </a:r>
            <a:r>
              <a:rPr lang="en-US" sz="2000" b="1" dirty="0" smtClean="0"/>
              <a:t>intervention </a:t>
            </a:r>
            <a:r>
              <a:rPr lang="en-US" sz="2000" dirty="0" smtClean="0"/>
              <a:t>(e.g., frequency, duration, and type of activities)</a:t>
            </a:r>
            <a:endParaRPr lang="en-US" sz="2000" dirty="0"/>
          </a:p>
          <a:p>
            <a:pPr marL="685800" lvl="1" indent="-336550">
              <a:lnSpc>
                <a:spcPct val="100000"/>
              </a:lnSpc>
              <a:spcBef>
                <a:spcPts val="0"/>
              </a:spcBef>
              <a:spcAft>
                <a:spcPts val="1200"/>
              </a:spcAft>
              <a:buFont typeface="Arial" panose="020B0604020202020204" pitchFamily="34" charset="0"/>
              <a:buChar char="‒"/>
            </a:pPr>
            <a:r>
              <a:rPr lang="en-US" sz="2000" b="1" dirty="0" smtClean="0"/>
              <a:t>Context </a:t>
            </a:r>
            <a:r>
              <a:rPr lang="en-US" sz="2000" b="1" dirty="0"/>
              <a:t>in which the intervention is </a:t>
            </a:r>
            <a:r>
              <a:rPr lang="en-US" sz="2000" b="1" dirty="0" smtClean="0"/>
              <a:t>delivered </a:t>
            </a:r>
            <a:r>
              <a:rPr lang="en-US" sz="2000" dirty="0" smtClean="0"/>
              <a:t>(e.g., where, when, among whom)</a:t>
            </a:r>
            <a:endParaRPr lang="en-US" sz="2000" dirty="0"/>
          </a:p>
          <a:p>
            <a:pPr marL="685800" lvl="1" indent="-336550">
              <a:lnSpc>
                <a:spcPct val="100000"/>
              </a:lnSpc>
              <a:spcBef>
                <a:spcPts val="0"/>
              </a:spcBef>
              <a:spcAft>
                <a:spcPts val="1200"/>
              </a:spcAft>
              <a:buFont typeface="Arial" panose="020B0604020202020204" pitchFamily="34" charset="0"/>
              <a:buChar char="‒"/>
            </a:pPr>
            <a:r>
              <a:rPr lang="en-US" sz="2000" b="1" dirty="0" smtClean="0"/>
              <a:t>Intended outcomes </a:t>
            </a:r>
            <a:r>
              <a:rPr lang="en-US" sz="2000" dirty="0" smtClean="0"/>
              <a:t>(e.g., changes in knowledge, attitudes, behavior, condition)</a:t>
            </a: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23</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187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Find Evidence about Other Similar Interventions?</a:t>
            </a:r>
            <a:endParaRPr lang="en-US" dirty="0"/>
          </a:p>
        </p:txBody>
      </p:sp>
      <p:sp>
        <p:nvSpPr>
          <p:cNvPr id="3" name="Content Placeholder 2"/>
          <p:cNvSpPr>
            <a:spLocks noGrp="1"/>
          </p:cNvSpPr>
          <p:nvPr>
            <p:ph idx="1"/>
          </p:nvPr>
        </p:nvSpPr>
        <p:spPr>
          <a:xfrm>
            <a:off x="457199" y="1511422"/>
            <a:ext cx="8229600" cy="4761231"/>
          </a:xfrm>
        </p:spPr>
        <p:txBody>
          <a:bodyPr/>
          <a:lstStyle/>
          <a:p>
            <a:pPr marL="288925" lvl="1" indent="-288925">
              <a:lnSpc>
                <a:spcPct val="100000"/>
              </a:lnSpc>
              <a:spcBef>
                <a:spcPts val="1200"/>
              </a:spcBef>
              <a:spcAft>
                <a:spcPts val="1200"/>
              </a:spcAft>
            </a:pPr>
            <a:r>
              <a:rPr lang="en-US" sz="2200" dirty="0"/>
              <a:t>CNCS’ Evidence Exchange</a:t>
            </a:r>
          </a:p>
          <a:p>
            <a:pPr marL="288925" lvl="1" indent="-288925">
              <a:lnSpc>
                <a:spcPct val="100000"/>
              </a:lnSpc>
              <a:spcBef>
                <a:spcPts val="1200"/>
              </a:spcBef>
              <a:spcAft>
                <a:spcPts val="1200"/>
              </a:spcAft>
            </a:pPr>
            <a:r>
              <a:rPr lang="en-US" sz="2200" dirty="0"/>
              <a:t>Other focus area-specific research clearinghouses, such as the U.S. Department of Education’s What Works Clearinghouse</a:t>
            </a:r>
          </a:p>
          <a:p>
            <a:pPr marL="288925" lvl="1" indent="-288925">
              <a:lnSpc>
                <a:spcPct val="100000"/>
              </a:lnSpc>
              <a:spcBef>
                <a:spcPts val="1200"/>
              </a:spcBef>
              <a:spcAft>
                <a:spcPts val="1200"/>
              </a:spcAft>
            </a:pPr>
            <a:r>
              <a:rPr lang="en-US" sz="2200" dirty="0"/>
              <a:t>Talking to an external evaluator or university professor</a:t>
            </a:r>
          </a:p>
          <a:p>
            <a:pPr marL="288925" lvl="1" indent="-288925">
              <a:lnSpc>
                <a:spcPct val="100000"/>
              </a:lnSpc>
              <a:spcBef>
                <a:spcPts val="1200"/>
              </a:spcBef>
              <a:spcAft>
                <a:spcPts val="1200"/>
              </a:spcAft>
            </a:pPr>
            <a:r>
              <a:rPr lang="en-US" sz="2200" dirty="0"/>
              <a:t>Talking to other AmeriCorps grantees with similar programs</a:t>
            </a:r>
          </a:p>
        </p:txBody>
      </p:sp>
      <p:sp>
        <p:nvSpPr>
          <p:cNvPr id="5" name="Slide Number Placeholder 4"/>
          <p:cNvSpPr>
            <a:spLocks noGrp="1"/>
          </p:cNvSpPr>
          <p:nvPr>
            <p:ph type="sldNum" sz="quarter" idx="12"/>
          </p:nvPr>
        </p:nvSpPr>
        <p:spPr/>
        <p:txBody>
          <a:bodyPr/>
          <a:lstStyle/>
          <a:p>
            <a:fld id="{1DB5379B-6F0A-3548-AC69-0D2DB46577D4}" type="slidenum">
              <a:rPr lang="en-US" smtClean="0"/>
              <a:pPr/>
              <a:t>24</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40046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0A256-9964-2B48-8FED-70EF9CFB0356}" type="datetime1">
              <a:rPr lang="en-US" smtClean="0"/>
              <a:pPr/>
              <a:t>11/16/2018</a:t>
            </a:fld>
            <a:endParaRPr lang="en-US"/>
          </a:p>
        </p:txBody>
      </p:sp>
      <p:sp>
        <p:nvSpPr>
          <p:cNvPr id="3" name="Footer Placeholder 2"/>
          <p:cNvSpPr>
            <a:spLocks noGrp="1"/>
          </p:cNvSpPr>
          <p:nvPr>
            <p:ph type="ftr" sz="quarter" idx="11"/>
          </p:nvPr>
        </p:nvSpPr>
        <p:spPr/>
        <p:txBody>
          <a:bodyPr/>
          <a:lstStyle/>
          <a:p>
            <a:r>
              <a:rPr lang="en-US" smtClean="0"/>
              <a:t>Presentation Title </a:t>
            </a:r>
            <a:endParaRPr lang="en-US"/>
          </a:p>
        </p:txBody>
      </p:sp>
      <p:sp>
        <p:nvSpPr>
          <p:cNvPr id="4" name="Slide Number Placeholder 3"/>
          <p:cNvSpPr>
            <a:spLocks noGrp="1"/>
          </p:cNvSpPr>
          <p:nvPr>
            <p:ph type="sldNum" sz="quarter" idx="12"/>
          </p:nvPr>
        </p:nvSpPr>
        <p:spPr/>
        <p:txBody>
          <a:bodyPr/>
          <a:lstStyle/>
          <a:p>
            <a:fld id="{1DB5379B-6F0A-3548-AC69-0D2DB46577D4}" type="slidenum">
              <a:rPr lang="en-US" smtClean="0"/>
              <a:pPr/>
              <a:t>25</a:t>
            </a:fld>
            <a:endParaRPr lang="en-US"/>
          </a:p>
        </p:txBody>
      </p:sp>
      <p:sp>
        <p:nvSpPr>
          <p:cNvPr id="5" name="Title 4"/>
          <p:cNvSpPr>
            <a:spLocks noGrp="1"/>
          </p:cNvSpPr>
          <p:nvPr>
            <p:ph type="title"/>
          </p:nvPr>
        </p:nvSpPr>
        <p:spPr/>
        <p:txBody>
          <a:bodyPr/>
          <a:lstStyle/>
          <a:p>
            <a:r>
              <a:rPr lang="en-US" sz="3200" dirty="0" smtClean="0"/>
              <a:t>Case Studies</a:t>
            </a:r>
            <a:endParaRPr lang="en-US" sz="3200"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541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A</a:t>
            </a:r>
            <a:endParaRPr lang="en-US" dirty="0"/>
          </a:p>
        </p:txBody>
      </p:sp>
      <p:sp>
        <p:nvSpPr>
          <p:cNvPr id="3" name="Content Placeholder 2"/>
          <p:cNvSpPr>
            <a:spLocks noGrp="1"/>
          </p:cNvSpPr>
          <p:nvPr>
            <p:ph idx="1"/>
          </p:nvPr>
        </p:nvSpPr>
        <p:spPr>
          <a:xfrm>
            <a:off x="457199" y="962026"/>
            <a:ext cx="8229600" cy="4997894"/>
          </a:xfrm>
        </p:spPr>
        <p:txBody>
          <a:bodyPr/>
          <a:lstStyle/>
          <a:p>
            <a:pPr marL="288925" lvl="1" indent="-288925">
              <a:lnSpc>
                <a:spcPct val="100000"/>
              </a:lnSpc>
              <a:spcBef>
                <a:spcPts val="1200"/>
              </a:spcBef>
              <a:spcAft>
                <a:spcPts val="1200"/>
              </a:spcAft>
            </a:pPr>
            <a:r>
              <a:rPr lang="en-US" sz="2200" dirty="0" smtClean="0"/>
              <a:t>Applicant A uses AmeriCorps members to run both a tutoring program and a summer camp for low-income children in a rural area. They have found what they think is a high-quality RCT study of a similar tutoring program in a rural community in Oklahoma, but haven’t been able to find or collect any evidence about the effectiveness of summer camps.</a:t>
            </a:r>
            <a:endParaRPr lang="en-US" sz="2200" dirty="0"/>
          </a:p>
          <a:p>
            <a:pPr marL="685800" lvl="1" indent="-336550">
              <a:lnSpc>
                <a:spcPct val="100000"/>
              </a:lnSpc>
              <a:spcBef>
                <a:spcPts val="0"/>
              </a:spcBef>
              <a:spcAft>
                <a:spcPts val="1200"/>
              </a:spcAft>
              <a:buFont typeface="Arial" panose="020B0604020202020204" pitchFamily="34" charset="0"/>
              <a:buChar char="‒"/>
            </a:pPr>
            <a:r>
              <a:rPr lang="en-US" sz="2000" dirty="0" smtClean="0"/>
              <a:t>What is the highest evidence tier that this applicant could reach?</a:t>
            </a:r>
          </a:p>
          <a:p>
            <a:pPr marL="685800" lvl="1" indent="-336550">
              <a:lnSpc>
                <a:spcPct val="100000"/>
              </a:lnSpc>
              <a:spcBef>
                <a:spcPts val="0"/>
              </a:spcBef>
              <a:spcAft>
                <a:spcPts val="1200"/>
              </a:spcAft>
              <a:buFont typeface="Arial" panose="020B0604020202020204" pitchFamily="34" charset="0"/>
              <a:buChar char="‒"/>
            </a:pPr>
            <a:r>
              <a:rPr lang="en-US" sz="2000" dirty="0" smtClean="0"/>
              <a:t>What do they need to provide in their application to reach this tier?</a:t>
            </a: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26</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89884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B</a:t>
            </a:r>
            <a:endParaRPr lang="en-US" dirty="0"/>
          </a:p>
        </p:txBody>
      </p:sp>
      <p:sp>
        <p:nvSpPr>
          <p:cNvPr id="3" name="Content Placeholder 2"/>
          <p:cNvSpPr>
            <a:spLocks noGrp="1"/>
          </p:cNvSpPr>
          <p:nvPr>
            <p:ph idx="1"/>
          </p:nvPr>
        </p:nvSpPr>
        <p:spPr>
          <a:xfrm>
            <a:off x="457199" y="962026"/>
            <a:ext cx="8229600" cy="4997894"/>
          </a:xfrm>
        </p:spPr>
        <p:txBody>
          <a:bodyPr/>
          <a:lstStyle/>
          <a:p>
            <a:pPr marL="288925" lvl="1" indent="-288925">
              <a:lnSpc>
                <a:spcPct val="100000"/>
              </a:lnSpc>
              <a:spcBef>
                <a:spcPts val="1200"/>
              </a:spcBef>
              <a:spcAft>
                <a:spcPts val="1200"/>
              </a:spcAft>
            </a:pPr>
            <a:r>
              <a:rPr lang="en-US" sz="2200" dirty="0" smtClean="0"/>
              <a:t>Applicant B is applying for their second round of AmeriCorps funding, and they are proposing to use AmeriCorps members for an innovative program to serve food to the homeless</a:t>
            </a:r>
            <a:r>
              <a:rPr lang="en-US" sz="2200" dirty="0"/>
              <a:t>. They have collected performance data for three years, and based on those data they have made significant changes to their program model. </a:t>
            </a:r>
            <a:r>
              <a:rPr lang="en-US" sz="2200" dirty="0" smtClean="0"/>
              <a:t>However, they have not conducted an evaluation of their program, and don’t know of any similar programs anywhere else. </a:t>
            </a:r>
          </a:p>
          <a:p>
            <a:pPr marL="685800" lvl="1" indent="-336550">
              <a:lnSpc>
                <a:spcPct val="100000"/>
              </a:lnSpc>
              <a:spcBef>
                <a:spcPts val="0"/>
              </a:spcBef>
              <a:spcAft>
                <a:spcPts val="1200"/>
              </a:spcAft>
              <a:buFont typeface="Arial" panose="020B0604020202020204" pitchFamily="34" charset="0"/>
              <a:buChar char="‒"/>
            </a:pPr>
            <a:r>
              <a:rPr lang="en-US" sz="2000" dirty="0"/>
              <a:t>What is the highest evidence tier that this applicant could reach?</a:t>
            </a:r>
          </a:p>
          <a:p>
            <a:pPr marL="685800" lvl="1" indent="-336550">
              <a:lnSpc>
                <a:spcPct val="100000"/>
              </a:lnSpc>
              <a:spcBef>
                <a:spcPts val="0"/>
              </a:spcBef>
              <a:spcAft>
                <a:spcPts val="1200"/>
              </a:spcAft>
              <a:buFont typeface="Arial" panose="020B0604020202020204" pitchFamily="34" charset="0"/>
              <a:buChar char="‒"/>
            </a:pPr>
            <a:r>
              <a:rPr lang="en-US" sz="2000" dirty="0" smtClean="0"/>
              <a:t>What do they need to provide in their application to reach this tier?</a:t>
            </a: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27</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90426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C</a:t>
            </a:r>
            <a:endParaRPr lang="en-US" dirty="0"/>
          </a:p>
        </p:txBody>
      </p:sp>
      <p:sp>
        <p:nvSpPr>
          <p:cNvPr id="3" name="Content Placeholder 2"/>
          <p:cNvSpPr>
            <a:spLocks noGrp="1"/>
          </p:cNvSpPr>
          <p:nvPr>
            <p:ph idx="1"/>
          </p:nvPr>
        </p:nvSpPr>
        <p:spPr>
          <a:xfrm>
            <a:off x="457199" y="962026"/>
            <a:ext cx="8229600" cy="4997894"/>
          </a:xfrm>
        </p:spPr>
        <p:txBody>
          <a:bodyPr/>
          <a:lstStyle/>
          <a:p>
            <a:pPr marL="288925" lvl="1" indent="-288925">
              <a:lnSpc>
                <a:spcPct val="100000"/>
              </a:lnSpc>
              <a:spcBef>
                <a:spcPts val="1200"/>
              </a:spcBef>
              <a:spcAft>
                <a:spcPts val="1200"/>
              </a:spcAft>
            </a:pPr>
            <a:r>
              <a:rPr lang="en-US" sz="2200" dirty="0" smtClean="0"/>
              <a:t>Applicant C, which uses AmeriCorps members to remove invasive species from state parks, is planning to submit a report describing an evaluation that they conducted themselves. In their program logic model, the main intended outcome of their program is increased plant diversity in the parks where they work. Their evaluation measured plant diversity before and after the AmeriCorps members did their work, and found that it did increase.</a:t>
            </a:r>
          </a:p>
          <a:p>
            <a:pPr marL="685800" lvl="1" indent="-336550">
              <a:lnSpc>
                <a:spcPct val="100000"/>
              </a:lnSpc>
              <a:spcBef>
                <a:spcPts val="0"/>
              </a:spcBef>
              <a:spcAft>
                <a:spcPts val="1200"/>
              </a:spcAft>
              <a:buFont typeface="Arial" panose="020B0604020202020204" pitchFamily="34" charset="0"/>
              <a:buChar char="‒"/>
            </a:pPr>
            <a:r>
              <a:rPr lang="en-US" sz="2000" dirty="0"/>
              <a:t>What is the highest evidence tier that this applicant could reach?</a:t>
            </a:r>
          </a:p>
          <a:p>
            <a:pPr marL="685800" lvl="1" indent="-336550">
              <a:lnSpc>
                <a:spcPct val="100000"/>
              </a:lnSpc>
              <a:spcBef>
                <a:spcPts val="0"/>
              </a:spcBef>
              <a:spcAft>
                <a:spcPts val="1200"/>
              </a:spcAft>
              <a:buFont typeface="Arial" panose="020B0604020202020204" pitchFamily="34" charset="0"/>
              <a:buChar char="‒"/>
            </a:pPr>
            <a:r>
              <a:rPr lang="en-US" sz="2000" dirty="0" smtClean="0"/>
              <a:t>What do they need to provide in their application to reach this tier?</a:t>
            </a:r>
            <a:endParaRPr lang="en-US" sz="2000"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28</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889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smtClean="0"/>
              <a:t>to Think About</a:t>
            </a:r>
            <a:endParaRPr lang="en-US" dirty="0"/>
          </a:p>
        </p:txBody>
      </p:sp>
      <p:sp>
        <p:nvSpPr>
          <p:cNvPr id="3" name="Content Placeholder 2"/>
          <p:cNvSpPr>
            <a:spLocks noGrp="1"/>
          </p:cNvSpPr>
          <p:nvPr>
            <p:ph idx="1"/>
          </p:nvPr>
        </p:nvSpPr>
        <p:spPr/>
        <p:txBody>
          <a:bodyPr/>
          <a:lstStyle/>
          <a:p>
            <a:pPr marL="288925" lvl="1" indent="-288925">
              <a:lnSpc>
                <a:spcPct val="100000"/>
              </a:lnSpc>
              <a:spcBef>
                <a:spcPts val="1200"/>
              </a:spcBef>
              <a:spcAft>
                <a:spcPts val="1200"/>
              </a:spcAft>
            </a:pPr>
            <a:r>
              <a:rPr lang="en-US" sz="2200" dirty="0"/>
              <a:t>What evidence tier do you think you will qualify for?</a:t>
            </a:r>
          </a:p>
          <a:p>
            <a:pPr marL="288925" lvl="1" indent="-288925">
              <a:lnSpc>
                <a:spcPct val="100000"/>
              </a:lnSpc>
              <a:spcBef>
                <a:spcPts val="1200"/>
              </a:spcBef>
              <a:spcAft>
                <a:spcPts val="1200"/>
              </a:spcAft>
            </a:pPr>
            <a:r>
              <a:rPr lang="en-US" sz="2200" dirty="0"/>
              <a:t>Is there any way you could find more evidence for any of your program’s proposed interventions? </a:t>
            </a:r>
          </a:p>
          <a:p>
            <a:pPr marL="288925" lvl="1" indent="-288925">
              <a:lnSpc>
                <a:spcPct val="100000"/>
              </a:lnSpc>
              <a:spcBef>
                <a:spcPts val="1200"/>
              </a:spcBef>
              <a:spcAft>
                <a:spcPts val="1200"/>
              </a:spcAft>
            </a:pPr>
            <a:r>
              <a:rPr lang="en-US" sz="2200" dirty="0"/>
              <a:t>Given your evidence tier, what information will you need to include in your application to get maximum points for evidence quality?</a:t>
            </a:r>
          </a:p>
          <a:p>
            <a:pPr marL="288925" lvl="1" indent="-288925">
              <a:lnSpc>
                <a:spcPct val="100000"/>
              </a:lnSpc>
              <a:spcBef>
                <a:spcPts val="1200"/>
              </a:spcBef>
              <a:spcAft>
                <a:spcPts val="1200"/>
              </a:spcAft>
            </a:pPr>
            <a:r>
              <a:rPr lang="en-US" sz="2200" dirty="0"/>
              <a:t>What are likely to be the biggest challenges as you are writing the Evidence Base section of your application, and how can you address them?</a:t>
            </a:r>
          </a:p>
        </p:txBody>
      </p:sp>
      <p:sp>
        <p:nvSpPr>
          <p:cNvPr id="5" name="Slide Number Placeholder 4"/>
          <p:cNvSpPr>
            <a:spLocks noGrp="1"/>
          </p:cNvSpPr>
          <p:nvPr>
            <p:ph type="sldNum" sz="quarter" idx="12"/>
          </p:nvPr>
        </p:nvSpPr>
        <p:spPr/>
        <p:txBody>
          <a:bodyPr/>
          <a:lstStyle/>
          <a:p>
            <a:fld id="{1DB5379B-6F0A-3548-AC69-0D2DB46577D4}" type="slidenum">
              <a:rPr lang="en-US" smtClean="0"/>
              <a:pPr/>
              <a:t>29</a:t>
            </a:fld>
            <a:endParaRPr lang="en-US" dirty="0"/>
          </a:p>
        </p:txBody>
      </p:sp>
      <p:sp>
        <p:nvSpPr>
          <p:cNvPr id="6" name="Text Placeholder 5"/>
          <p:cNvSpPr>
            <a:spLocks noGrp="1"/>
          </p:cNvSpPr>
          <p:nvPr>
            <p:ph type="body" sz="quarter" idx="13"/>
          </p:nvPr>
        </p:nvSpPr>
        <p:spPr/>
        <p:txBody>
          <a:bodyPr/>
          <a:lstStyle/>
          <a:p>
            <a:endParaRPr lang="en-US"/>
          </a:p>
        </p:txBody>
      </p:sp>
      <p:sp>
        <p:nvSpPr>
          <p:cNvPr id="7" name="Text Placeholder 6"/>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1132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Evidence Base</a:t>
            </a:r>
            <a:endParaRPr lang="en-US" dirty="0"/>
          </a:p>
        </p:txBody>
      </p:sp>
      <p:sp>
        <p:nvSpPr>
          <p:cNvPr id="13" name="Content Placeholder 12"/>
          <p:cNvSpPr>
            <a:spLocks noGrp="1"/>
          </p:cNvSpPr>
          <p:nvPr>
            <p:ph idx="1"/>
          </p:nvPr>
        </p:nvSpPr>
        <p:spPr>
          <a:xfrm>
            <a:off x="457200" y="1137919"/>
            <a:ext cx="8229599" cy="4953557"/>
          </a:xfrm>
        </p:spPr>
        <p:txBody>
          <a:bodyPr/>
          <a:lstStyle/>
          <a:p>
            <a:pPr marL="288925" indent="-288925">
              <a:lnSpc>
                <a:spcPct val="100000"/>
              </a:lnSpc>
              <a:spcBef>
                <a:spcPts val="1200"/>
              </a:spcBef>
              <a:spcAft>
                <a:spcPts val="1200"/>
              </a:spcAft>
            </a:pPr>
            <a:r>
              <a:rPr lang="en-US" sz="2200" b="0" dirty="0" smtClean="0"/>
              <a:t>“</a:t>
            </a:r>
            <a:r>
              <a:rPr lang="en-US" sz="2200" dirty="0" smtClean="0"/>
              <a:t>Evidence </a:t>
            </a:r>
            <a:r>
              <a:rPr lang="en-US" sz="2200" dirty="0"/>
              <a:t>base</a:t>
            </a:r>
            <a:r>
              <a:rPr lang="en-US" sz="2200" b="0" dirty="0"/>
              <a:t>” refers to how much evidence you have that your program will work—that is, that your program will be effective at producing the intended outcomes in your logic model</a:t>
            </a:r>
          </a:p>
          <a:p>
            <a:pPr marL="288925" indent="-288925">
              <a:lnSpc>
                <a:spcPct val="100000"/>
              </a:lnSpc>
              <a:spcBef>
                <a:spcPts val="1200"/>
              </a:spcBef>
              <a:spcAft>
                <a:spcPts val="1200"/>
              </a:spcAft>
            </a:pPr>
            <a:r>
              <a:rPr lang="en-US" sz="2200" b="0" dirty="0"/>
              <a:t>Your evidence could </a:t>
            </a:r>
            <a:r>
              <a:rPr lang="en-US" sz="2200" b="0" dirty="0" smtClean="0"/>
              <a:t>be from:</a:t>
            </a:r>
            <a:endParaRPr lang="en-US" sz="2200" b="0" dirty="0"/>
          </a:p>
          <a:p>
            <a:pPr marL="681038" lvl="2" indent="-342900">
              <a:lnSpc>
                <a:spcPct val="100000"/>
              </a:lnSpc>
              <a:spcBef>
                <a:spcPts val="0"/>
              </a:spcBef>
              <a:spcAft>
                <a:spcPts val="600"/>
              </a:spcAft>
              <a:buFont typeface="+mj-lt"/>
              <a:buAutoNum type="alphaLcPeriod"/>
            </a:pPr>
            <a:r>
              <a:rPr lang="en-US" sz="2000" dirty="0" smtClean="0"/>
              <a:t>An evaluation you conducted of your own program;</a:t>
            </a:r>
          </a:p>
          <a:p>
            <a:pPr marL="681038" lvl="2" indent="-342900">
              <a:lnSpc>
                <a:spcPct val="100000"/>
              </a:lnSpc>
              <a:spcBef>
                <a:spcPts val="0"/>
              </a:spcBef>
              <a:spcAft>
                <a:spcPts val="600"/>
              </a:spcAft>
              <a:buFont typeface="+mj-lt"/>
              <a:buAutoNum type="alphaLcPeriod"/>
            </a:pPr>
            <a:r>
              <a:rPr lang="en-US" sz="2000" dirty="0" smtClean="0"/>
              <a:t>An external evaluation someone else did of your program; or </a:t>
            </a:r>
          </a:p>
          <a:p>
            <a:pPr marL="681038" lvl="2" indent="-342900">
              <a:lnSpc>
                <a:spcPct val="100000"/>
              </a:lnSpc>
              <a:spcBef>
                <a:spcPts val="0"/>
              </a:spcBef>
              <a:spcAft>
                <a:spcPts val="600"/>
              </a:spcAft>
              <a:buFont typeface="+mj-lt"/>
              <a:buAutoNum type="alphaLcPeriod"/>
            </a:pPr>
            <a:r>
              <a:rPr lang="en-US" sz="2000" dirty="0" smtClean="0"/>
              <a:t>Evaluation studies from other organizations of the same intervention you plan to implement. </a:t>
            </a:r>
          </a:p>
          <a:p>
            <a:pPr marL="461963" lvl="1" indent="-293688">
              <a:lnSpc>
                <a:spcPct val="100000"/>
              </a:lnSpc>
              <a:spcBef>
                <a:spcPts val="600"/>
              </a:spcBef>
              <a:spcAft>
                <a:spcPts val="1200"/>
              </a:spcAft>
              <a:buFont typeface="Courier New" panose="02070309020205020404" pitchFamily="49" charset="0"/>
              <a:buChar char="o"/>
            </a:pPr>
            <a:endParaRPr lang="en-US" sz="2000"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3</a:t>
            </a:fld>
            <a:endParaRPr lang="en-US"/>
          </a:p>
        </p:txBody>
      </p:sp>
    </p:spTree>
    <p:extLst>
      <p:ext uri="{BB962C8B-B14F-4D97-AF65-F5344CB8AC3E}">
        <p14:creationId xmlns:p14="http://schemas.microsoft.com/office/powerpoint/2010/main" val="363584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Evidence Base</a:t>
            </a:r>
            <a:endParaRPr lang="en-US" dirty="0"/>
          </a:p>
        </p:txBody>
      </p:sp>
      <p:sp>
        <p:nvSpPr>
          <p:cNvPr id="13" name="Content Placeholder 12"/>
          <p:cNvSpPr>
            <a:spLocks noGrp="1"/>
          </p:cNvSpPr>
          <p:nvPr>
            <p:ph idx="1"/>
          </p:nvPr>
        </p:nvSpPr>
        <p:spPr>
          <a:xfrm>
            <a:off x="457200" y="1137919"/>
            <a:ext cx="8229599" cy="4953557"/>
          </a:xfrm>
        </p:spPr>
        <p:txBody>
          <a:bodyPr/>
          <a:lstStyle/>
          <a:p>
            <a:pPr marL="288925" indent="-288925">
              <a:lnSpc>
                <a:spcPct val="100000"/>
              </a:lnSpc>
              <a:spcBef>
                <a:spcPts val="1200"/>
              </a:spcBef>
              <a:spcAft>
                <a:spcPts val="1200"/>
              </a:spcAft>
            </a:pPr>
            <a:r>
              <a:rPr lang="en-US" sz="2200" b="0" dirty="0" smtClean="0"/>
              <a:t>You </a:t>
            </a:r>
            <a:r>
              <a:rPr lang="en-US" sz="2200" b="0" dirty="0"/>
              <a:t>can earn up to 16 points for your evidence base:</a:t>
            </a:r>
          </a:p>
          <a:p>
            <a:pPr marL="685800" lvl="1" indent="-336550">
              <a:lnSpc>
                <a:spcPct val="100000"/>
              </a:lnSpc>
              <a:spcBef>
                <a:spcPts val="0"/>
              </a:spcBef>
              <a:spcAft>
                <a:spcPts val="1200"/>
              </a:spcAft>
              <a:buFont typeface="Arial" panose="020B0604020202020204" pitchFamily="34" charset="0"/>
              <a:buChar char="‒"/>
            </a:pPr>
            <a:r>
              <a:rPr lang="en-US" sz="2000" dirty="0"/>
              <a:t>8 points are awarded based on which “evidence tier” you are in</a:t>
            </a:r>
          </a:p>
          <a:p>
            <a:pPr marL="685800" lvl="1" indent="-336550">
              <a:lnSpc>
                <a:spcPct val="100000"/>
              </a:lnSpc>
              <a:spcBef>
                <a:spcPts val="0"/>
              </a:spcBef>
              <a:spcAft>
                <a:spcPts val="1200"/>
              </a:spcAft>
              <a:buFont typeface="Arial" panose="020B0604020202020204" pitchFamily="34" charset="0"/>
              <a:buChar char="‒"/>
            </a:pPr>
            <a:r>
              <a:rPr lang="en-US" sz="2000" dirty="0"/>
              <a:t>8 points are awarded for the quality of the evidence that you provide</a:t>
            </a:r>
          </a:p>
          <a:p>
            <a:pPr marL="461963" lvl="1" indent="-293688">
              <a:lnSpc>
                <a:spcPct val="100000"/>
              </a:lnSpc>
              <a:spcBef>
                <a:spcPts val="600"/>
              </a:spcBef>
              <a:spcAft>
                <a:spcPts val="1200"/>
              </a:spcAft>
              <a:buFont typeface="Courier New" panose="02070309020205020404" pitchFamily="49" charset="0"/>
              <a:buChar char="o"/>
            </a:pPr>
            <a:endParaRPr lang="en-US" sz="2000"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4</a:t>
            </a:fld>
            <a:endParaRPr lang="en-US"/>
          </a:p>
        </p:txBody>
      </p:sp>
    </p:spTree>
    <p:extLst>
      <p:ext uri="{BB962C8B-B14F-4D97-AF65-F5344CB8AC3E}">
        <p14:creationId xmlns:p14="http://schemas.microsoft.com/office/powerpoint/2010/main" val="3652162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0A256-9964-2B48-8FED-70EF9CFB0356}" type="datetime1">
              <a:rPr lang="en-US" smtClean="0"/>
              <a:pPr/>
              <a:t>11/16/2018</a:t>
            </a:fld>
            <a:endParaRPr lang="en-US"/>
          </a:p>
        </p:txBody>
      </p:sp>
      <p:sp>
        <p:nvSpPr>
          <p:cNvPr id="3" name="Footer Placeholder 2"/>
          <p:cNvSpPr>
            <a:spLocks noGrp="1"/>
          </p:cNvSpPr>
          <p:nvPr>
            <p:ph type="ftr" sz="quarter" idx="11"/>
          </p:nvPr>
        </p:nvSpPr>
        <p:spPr/>
        <p:txBody>
          <a:bodyPr/>
          <a:lstStyle/>
          <a:p>
            <a:r>
              <a:rPr lang="en-US" smtClean="0"/>
              <a:t>Presentation Title </a:t>
            </a:r>
            <a:endParaRPr lang="en-US"/>
          </a:p>
        </p:txBody>
      </p:sp>
      <p:sp>
        <p:nvSpPr>
          <p:cNvPr id="4" name="Slide Number Placeholder 3"/>
          <p:cNvSpPr>
            <a:spLocks noGrp="1"/>
          </p:cNvSpPr>
          <p:nvPr>
            <p:ph type="sldNum" sz="quarter" idx="12"/>
          </p:nvPr>
        </p:nvSpPr>
        <p:spPr/>
        <p:txBody>
          <a:bodyPr/>
          <a:lstStyle/>
          <a:p>
            <a:fld id="{1DB5379B-6F0A-3548-AC69-0D2DB46577D4}" type="slidenum">
              <a:rPr lang="en-US" smtClean="0"/>
              <a:pPr/>
              <a:t>5</a:t>
            </a:fld>
            <a:endParaRPr lang="en-US"/>
          </a:p>
        </p:txBody>
      </p:sp>
      <p:sp>
        <p:nvSpPr>
          <p:cNvPr id="5" name="Title 4"/>
          <p:cNvSpPr>
            <a:spLocks noGrp="1"/>
          </p:cNvSpPr>
          <p:nvPr>
            <p:ph type="title"/>
          </p:nvPr>
        </p:nvSpPr>
        <p:spPr/>
        <p:txBody>
          <a:bodyPr/>
          <a:lstStyle/>
          <a:p>
            <a:r>
              <a:rPr lang="en-US" sz="3200" dirty="0" smtClean="0"/>
              <a:t>Evidence Tiers</a:t>
            </a:r>
            <a:endParaRPr lang="en-US" sz="3200"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268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Three Changes Related to Evidence Tiers in 2019 NOFO</a:t>
            </a:r>
            <a:endParaRPr lang="en-US" dirty="0"/>
          </a:p>
        </p:txBody>
      </p:sp>
      <p:sp>
        <p:nvSpPr>
          <p:cNvPr id="13" name="Content Placeholder 12"/>
          <p:cNvSpPr>
            <a:spLocks noGrp="1"/>
          </p:cNvSpPr>
          <p:nvPr>
            <p:ph idx="1"/>
          </p:nvPr>
        </p:nvSpPr>
        <p:spPr>
          <a:xfrm>
            <a:off x="457200" y="1137919"/>
            <a:ext cx="8229599" cy="4953557"/>
          </a:xfrm>
        </p:spPr>
        <p:txBody>
          <a:bodyPr/>
          <a:lstStyle/>
          <a:p>
            <a:pPr marL="288925" indent="-288925">
              <a:lnSpc>
                <a:spcPct val="100000"/>
              </a:lnSpc>
              <a:spcBef>
                <a:spcPts val="1200"/>
              </a:spcBef>
              <a:spcAft>
                <a:spcPts val="1200"/>
              </a:spcAft>
            </a:pPr>
            <a:r>
              <a:rPr lang="en-US" sz="2200" b="0" dirty="0"/>
              <a:t>There are now only four evidence tiers; the </a:t>
            </a:r>
            <a:r>
              <a:rPr lang="en-US" sz="2200" b="0" dirty="0" smtClean="0"/>
              <a:t>“No Evidence</a:t>
            </a:r>
            <a:r>
              <a:rPr lang="en-US" sz="2200" b="0" dirty="0"/>
              <a:t>” tier no longer exists</a:t>
            </a:r>
          </a:p>
          <a:p>
            <a:pPr marL="288925" lvl="1" indent="-288925">
              <a:lnSpc>
                <a:spcPct val="100000"/>
              </a:lnSpc>
              <a:spcBef>
                <a:spcPts val="1200"/>
              </a:spcBef>
              <a:spcAft>
                <a:spcPts val="1200"/>
              </a:spcAft>
            </a:pPr>
            <a:r>
              <a:rPr lang="en-US" sz="2200" dirty="0" smtClean="0"/>
              <a:t>Up </a:t>
            </a:r>
            <a:r>
              <a:rPr lang="en-US" sz="2200" dirty="0" smtClean="0"/>
              <a:t>to 8 points are awarded based only on evidence tier; presumably applicants in higher tiers will receive more points</a:t>
            </a:r>
            <a:endParaRPr lang="en-US" sz="2200" dirty="0"/>
          </a:p>
          <a:p>
            <a:pPr marL="288925" lvl="1" indent="-288925">
              <a:lnSpc>
                <a:spcPct val="100000"/>
              </a:lnSpc>
              <a:spcBef>
                <a:spcPts val="1200"/>
              </a:spcBef>
              <a:spcAft>
                <a:spcPts val="1200"/>
              </a:spcAft>
            </a:pPr>
            <a:r>
              <a:rPr lang="en-US" sz="2200" dirty="0" smtClean="0"/>
              <a:t>The new tiers allow you to submit studies of programs other than your own as evidence</a:t>
            </a:r>
          </a:p>
          <a:p>
            <a:pPr marL="685800" lvl="1" indent="-336550">
              <a:lnSpc>
                <a:spcPct val="100000"/>
              </a:lnSpc>
              <a:spcBef>
                <a:spcPts val="0"/>
              </a:spcBef>
              <a:spcAft>
                <a:spcPts val="1200"/>
              </a:spcAft>
              <a:buFont typeface="Arial" panose="020B0604020202020204" pitchFamily="34" charset="0"/>
              <a:buChar char="‒"/>
            </a:pPr>
            <a:r>
              <a:rPr lang="en-US" sz="2000" dirty="0"/>
              <a:t>However, </a:t>
            </a:r>
            <a:r>
              <a:rPr lang="en-US" sz="2000" dirty="0" smtClean="0"/>
              <a:t>you need to be sure you show in detail how your program is the same as the interventions that were studied</a:t>
            </a:r>
            <a:endParaRPr lang="en-US" sz="2000" dirty="0"/>
          </a:p>
          <a:p>
            <a:pPr marL="461963" lvl="1" indent="-293688">
              <a:lnSpc>
                <a:spcPct val="100000"/>
              </a:lnSpc>
              <a:spcBef>
                <a:spcPts val="600"/>
              </a:spcBef>
              <a:spcAft>
                <a:spcPts val="1200"/>
              </a:spcAft>
              <a:buFont typeface="Courier New" panose="02070309020205020404" pitchFamily="49" charset="0"/>
              <a:buChar char="o"/>
            </a:pPr>
            <a:endParaRPr lang="en-US" sz="2000" dirty="0"/>
          </a:p>
        </p:txBody>
      </p:sp>
      <p:sp>
        <p:nvSpPr>
          <p:cNvPr id="6" name="Slide Number Placeholder 5"/>
          <p:cNvSpPr>
            <a:spLocks noGrp="1"/>
          </p:cNvSpPr>
          <p:nvPr>
            <p:ph type="sldNum" sz="quarter" idx="12"/>
          </p:nvPr>
        </p:nvSpPr>
        <p:spPr/>
        <p:txBody>
          <a:bodyPr/>
          <a:lstStyle/>
          <a:p>
            <a:fld id="{1DB5379B-6F0A-3548-AC69-0D2DB46577D4}" type="slidenum">
              <a:rPr lang="en-US" smtClean="0"/>
              <a:pPr/>
              <a:t>6</a:t>
            </a:fld>
            <a:endParaRPr lang="en-US"/>
          </a:p>
        </p:txBody>
      </p:sp>
    </p:spTree>
    <p:extLst>
      <p:ext uri="{BB962C8B-B14F-4D97-AF65-F5344CB8AC3E}">
        <p14:creationId xmlns:p14="http://schemas.microsoft.com/office/powerpoint/2010/main" val="263763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38B"/>
                </a:solidFill>
              </a:rPr>
              <a:t>Quick Refresher: Types of Evaluations</a:t>
            </a:r>
            <a:endParaRPr lang="en-US" dirty="0"/>
          </a:p>
        </p:txBody>
      </p:sp>
      <p:sp>
        <p:nvSpPr>
          <p:cNvPr id="3" name="Content Placeholder 2"/>
          <p:cNvSpPr>
            <a:spLocks noGrp="1"/>
          </p:cNvSpPr>
          <p:nvPr>
            <p:ph idx="1"/>
          </p:nvPr>
        </p:nvSpPr>
        <p:spPr>
          <a:xfrm>
            <a:off x="457199" y="1137919"/>
            <a:ext cx="8229600" cy="4972257"/>
          </a:xfrm>
        </p:spPr>
        <p:txBody>
          <a:bodyPr/>
          <a:lstStyle/>
          <a:p>
            <a:pPr marL="288925" indent="-288925">
              <a:lnSpc>
                <a:spcPct val="100000"/>
              </a:lnSpc>
              <a:spcBef>
                <a:spcPts val="1200"/>
              </a:spcBef>
              <a:spcAft>
                <a:spcPts val="1200"/>
              </a:spcAft>
            </a:pPr>
            <a:r>
              <a:rPr lang="en-US" sz="2200" b="0" dirty="0" smtClean="0"/>
              <a:t>A </a:t>
            </a:r>
            <a:r>
              <a:rPr lang="en-US" sz="2200" dirty="0" smtClean="0"/>
              <a:t>process evaluation</a:t>
            </a:r>
            <a:r>
              <a:rPr lang="en-US" sz="2200" b="0" dirty="0" smtClean="0"/>
              <a:t> examines </a:t>
            </a:r>
            <a:r>
              <a:rPr lang="en-US" sz="2200" b="0" u="sng" dirty="0" smtClean="0"/>
              <a:t>how</a:t>
            </a:r>
            <a:r>
              <a:rPr lang="en-US" sz="2200" b="0" dirty="0" smtClean="0"/>
              <a:t> a program works, by studying its inputs, activities, and outputs</a:t>
            </a:r>
          </a:p>
          <a:p>
            <a:pPr marL="685800" lvl="1" indent="-336550">
              <a:lnSpc>
                <a:spcPct val="100000"/>
              </a:lnSpc>
              <a:spcBef>
                <a:spcPts val="0"/>
              </a:spcBef>
              <a:spcAft>
                <a:spcPts val="1200"/>
              </a:spcAft>
              <a:buFont typeface="Arial" panose="020B0604020202020204" pitchFamily="34" charset="0"/>
              <a:buChar char="‒"/>
            </a:pPr>
            <a:r>
              <a:rPr lang="en-US" sz="2000" dirty="0" smtClean="0"/>
              <a:t>For example, a process evaluation might look at whether a program is reaching its intended beneficiaries; whether program activities are being carried out as intended; or whether participants are satisfied with the services they are getting</a:t>
            </a:r>
            <a:endParaRPr lang="en-US" sz="2200" b="0" dirty="0" smtClean="0"/>
          </a:p>
          <a:p>
            <a:pPr marL="288925" indent="-288925">
              <a:lnSpc>
                <a:spcPct val="100000"/>
              </a:lnSpc>
              <a:spcBef>
                <a:spcPts val="1200"/>
              </a:spcBef>
              <a:spcAft>
                <a:spcPts val="1200"/>
              </a:spcAft>
            </a:pPr>
            <a:r>
              <a:rPr lang="en-US" sz="2200" b="0" dirty="0" smtClean="0"/>
              <a:t>An </a:t>
            </a:r>
            <a:r>
              <a:rPr lang="en-US" sz="2200" dirty="0" smtClean="0"/>
              <a:t>outcome evaluation </a:t>
            </a:r>
            <a:r>
              <a:rPr lang="en-US" sz="2200" b="0" dirty="0" smtClean="0"/>
              <a:t>focuses more on </a:t>
            </a:r>
            <a:r>
              <a:rPr lang="en-US" sz="2200" b="0" u="sng" dirty="0" smtClean="0"/>
              <a:t>whether</a:t>
            </a:r>
            <a:r>
              <a:rPr lang="en-US" sz="2200" b="0" dirty="0" smtClean="0"/>
              <a:t> a program works—that is, whether it brings about the intended outcomes in its logic model</a:t>
            </a:r>
            <a:endParaRPr lang="en-US" sz="2200" b="0" dirty="0"/>
          </a:p>
          <a:p>
            <a:pPr marL="685800" lvl="1" indent="-336550">
              <a:lnSpc>
                <a:spcPct val="100000"/>
              </a:lnSpc>
              <a:spcBef>
                <a:spcPts val="0"/>
              </a:spcBef>
              <a:spcAft>
                <a:spcPts val="1200"/>
              </a:spcAft>
              <a:buFont typeface="Arial" panose="020B0604020202020204" pitchFamily="34" charset="0"/>
              <a:buChar char="‒"/>
            </a:pPr>
            <a:r>
              <a:rPr lang="en-US" sz="2000" dirty="0" smtClean="0"/>
              <a:t>For example, an outcome evaluation might look at changes in knowledge, attitudes, or behavior among program participants</a:t>
            </a:r>
          </a:p>
          <a:p>
            <a:pPr marL="685800" lvl="1" indent="-336550">
              <a:lnSpc>
                <a:spcPct val="100000"/>
              </a:lnSpc>
              <a:spcBef>
                <a:spcPts val="0"/>
              </a:spcBef>
              <a:spcAft>
                <a:spcPts val="1200"/>
              </a:spcAft>
              <a:buFont typeface="Arial" panose="020B0604020202020204" pitchFamily="34" charset="0"/>
              <a:buChar char="‒"/>
            </a:pPr>
            <a:r>
              <a:rPr lang="en-US" sz="2000" dirty="0" smtClean="0"/>
              <a:t>Outcome evaluations are generally quantitative (i.e., measure something in terms of numbers or percentages)</a:t>
            </a:r>
            <a:endParaRPr lang="en-US" sz="2200" dirty="0"/>
          </a:p>
          <a:p>
            <a:endParaRPr lang="en-US"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7</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3336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38B"/>
                </a:solidFill>
              </a:rPr>
              <a:t>Quick Refresher: Impact Evaluations</a:t>
            </a:r>
            <a:endParaRPr lang="en-US" dirty="0"/>
          </a:p>
        </p:txBody>
      </p:sp>
      <p:sp>
        <p:nvSpPr>
          <p:cNvPr id="3" name="Content Placeholder 2"/>
          <p:cNvSpPr>
            <a:spLocks noGrp="1"/>
          </p:cNvSpPr>
          <p:nvPr>
            <p:ph idx="1"/>
          </p:nvPr>
        </p:nvSpPr>
        <p:spPr>
          <a:xfrm>
            <a:off x="457199" y="1137919"/>
            <a:ext cx="8229600" cy="4972257"/>
          </a:xfrm>
        </p:spPr>
        <p:txBody>
          <a:bodyPr/>
          <a:lstStyle/>
          <a:p>
            <a:pPr marL="288925" indent="-288925">
              <a:lnSpc>
                <a:spcPct val="100000"/>
              </a:lnSpc>
              <a:spcBef>
                <a:spcPts val="1200"/>
              </a:spcBef>
              <a:spcAft>
                <a:spcPts val="1200"/>
              </a:spcAft>
            </a:pPr>
            <a:r>
              <a:rPr lang="en-US" sz="2200" b="0" dirty="0"/>
              <a:t>An </a:t>
            </a:r>
            <a:r>
              <a:rPr lang="en-US" sz="2200" dirty="0"/>
              <a:t>impact evaluation </a:t>
            </a:r>
            <a:r>
              <a:rPr lang="en-US" sz="2200" b="0" dirty="0"/>
              <a:t>is a specific type of outcome evaluation that includes a </a:t>
            </a:r>
            <a:r>
              <a:rPr lang="en-US" sz="2200" dirty="0"/>
              <a:t>comparison group</a:t>
            </a:r>
            <a:r>
              <a:rPr lang="en-US" sz="2200" b="0" dirty="0"/>
              <a:t>, and is considered a stronger way of showing that your program caused outcomes. </a:t>
            </a:r>
            <a:endParaRPr lang="en-US" sz="2400" u="sng" dirty="0"/>
          </a:p>
          <a:p>
            <a:pPr marL="288925" indent="-288925">
              <a:lnSpc>
                <a:spcPct val="100000"/>
              </a:lnSpc>
              <a:spcBef>
                <a:spcPts val="1200"/>
              </a:spcBef>
              <a:spcAft>
                <a:spcPts val="1200"/>
              </a:spcAft>
            </a:pPr>
            <a:r>
              <a:rPr lang="en-US" sz="2200" b="0" dirty="0" smtClean="0"/>
              <a:t>There </a:t>
            </a:r>
            <a:r>
              <a:rPr lang="en-US" sz="2200" b="0" dirty="0"/>
              <a:t>are two main types of impact evaluation designs:</a:t>
            </a:r>
          </a:p>
          <a:p>
            <a:pPr marL="685800" lvl="1" indent="-336550">
              <a:lnSpc>
                <a:spcPct val="100000"/>
              </a:lnSpc>
              <a:spcBef>
                <a:spcPts val="0"/>
              </a:spcBef>
              <a:spcAft>
                <a:spcPts val="1200"/>
              </a:spcAft>
              <a:buFont typeface="Arial" panose="020B0604020202020204" pitchFamily="34" charset="0"/>
              <a:buChar char="‒"/>
            </a:pPr>
            <a:r>
              <a:rPr lang="en-US" sz="2000" dirty="0"/>
              <a:t>A </a:t>
            </a:r>
            <a:r>
              <a:rPr lang="en-US" sz="2000" b="1" dirty="0"/>
              <a:t>randomized controlled trial (RCT) </a:t>
            </a:r>
            <a:r>
              <a:rPr lang="en-US" sz="2000" dirty="0"/>
              <a:t>randomly assigns some people to participate in the program, and other people to be in a “control group” that does not participate in the program. </a:t>
            </a:r>
          </a:p>
          <a:p>
            <a:pPr marL="685800" lvl="1" indent="-336550">
              <a:lnSpc>
                <a:spcPct val="100000"/>
              </a:lnSpc>
              <a:spcBef>
                <a:spcPts val="0"/>
              </a:spcBef>
              <a:spcAft>
                <a:spcPts val="1200"/>
              </a:spcAft>
              <a:buFont typeface="Arial" panose="020B0604020202020204" pitchFamily="34" charset="0"/>
              <a:buChar char="‒"/>
            </a:pPr>
            <a:r>
              <a:rPr lang="en-US" sz="2000" dirty="0"/>
              <a:t>A </a:t>
            </a:r>
            <a:r>
              <a:rPr lang="en-US" sz="2000" b="1" dirty="0"/>
              <a:t>quasi-experimental design (QED) </a:t>
            </a:r>
            <a:r>
              <a:rPr lang="en-US" sz="2000" dirty="0"/>
              <a:t>study compares results between program participants and another group of similar people that did not receive the program (but does not randomly assign people between the two groups).</a:t>
            </a:r>
          </a:p>
          <a:p>
            <a:pPr marL="0" indent="0">
              <a:lnSpc>
                <a:spcPct val="100000"/>
              </a:lnSpc>
              <a:spcBef>
                <a:spcPts val="600"/>
              </a:spcBef>
              <a:spcAft>
                <a:spcPts val="1200"/>
              </a:spcAft>
              <a:buNone/>
            </a:pPr>
            <a:endParaRPr lang="en-US" u="sng" dirty="0"/>
          </a:p>
          <a:p>
            <a:endParaRPr lang="en-US" dirty="0"/>
          </a:p>
        </p:txBody>
      </p:sp>
      <p:sp>
        <p:nvSpPr>
          <p:cNvPr id="5" name="Slide Number Placeholder 4"/>
          <p:cNvSpPr>
            <a:spLocks noGrp="1"/>
          </p:cNvSpPr>
          <p:nvPr>
            <p:ph type="sldNum" sz="quarter" idx="12"/>
          </p:nvPr>
        </p:nvSpPr>
        <p:spPr/>
        <p:txBody>
          <a:bodyPr/>
          <a:lstStyle/>
          <a:p>
            <a:fld id="{1DB5379B-6F0A-3548-AC69-0D2DB46577D4}" type="slidenum">
              <a:rPr lang="en-US" smtClean="0"/>
              <a:pPr/>
              <a:t>8</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63767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Evidence Tiers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6988677"/>
              </p:ext>
            </p:extLst>
          </p:nvPr>
        </p:nvGraphicFramePr>
        <p:xfrm>
          <a:off x="251644" y="942931"/>
          <a:ext cx="8640708" cy="5760085"/>
        </p:xfrm>
        <a:graphic>
          <a:graphicData uri="http://schemas.openxmlformats.org/drawingml/2006/table">
            <a:tbl>
              <a:tblPr firstRow="1" bandRow="1">
                <a:tableStyleId>{5C22544A-7EE6-4342-B048-85BDC9FD1C3A}</a:tableStyleId>
              </a:tblPr>
              <a:tblGrid>
                <a:gridCol w="2160177"/>
                <a:gridCol w="2160177"/>
                <a:gridCol w="2160177"/>
                <a:gridCol w="2160177"/>
              </a:tblGrid>
              <a:tr h="371618">
                <a:tc>
                  <a:txBody>
                    <a:bodyPr/>
                    <a:lstStyle/>
                    <a:p>
                      <a:pPr algn="ctr"/>
                      <a:r>
                        <a:rPr lang="en-US" dirty="0" smtClean="0">
                          <a:solidFill>
                            <a:schemeClr val="tx1"/>
                          </a:solidFill>
                        </a:rPr>
                        <a:t>Pre-Preliminary</a:t>
                      </a:r>
                      <a:endParaRPr lang="en-US" dirty="0">
                        <a:solidFill>
                          <a:schemeClr val="tx1"/>
                        </a:solidFill>
                      </a:endParaRPr>
                    </a:p>
                  </a:txBody>
                  <a:tcPr anchor="ctr">
                    <a:solidFill>
                      <a:schemeClr val="tx2">
                        <a:lumMod val="20000"/>
                        <a:lumOff val="80000"/>
                      </a:schemeClr>
                    </a:solidFill>
                  </a:tcPr>
                </a:tc>
                <a:tc>
                  <a:txBody>
                    <a:bodyPr/>
                    <a:lstStyle/>
                    <a:p>
                      <a:pPr algn="ctr"/>
                      <a:r>
                        <a:rPr lang="en-US" dirty="0" smtClean="0">
                          <a:solidFill>
                            <a:schemeClr val="tx1"/>
                          </a:solidFill>
                        </a:rPr>
                        <a:t>Preliminary</a:t>
                      </a:r>
                      <a:endParaRPr lang="en-US" dirty="0">
                        <a:solidFill>
                          <a:schemeClr val="tx1"/>
                        </a:solidFill>
                      </a:endParaRPr>
                    </a:p>
                  </a:txBody>
                  <a:tcPr anchor="ctr">
                    <a:solidFill>
                      <a:schemeClr val="accent4">
                        <a:lumMod val="20000"/>
                        <a:lumOff val="80000"/>
                      </a:schemeClr>
                    </a:solidFill>
                  </a:tcPr>
                </a:tc>
                <a:tc>
                  <a:txBody>
                    <a:bodyPr/>
                    <a:lstStyle/>
                    <a:p>
                      <a:pPr algn="ctr"/>
                      <a:r>
                        <a:rPr lang="en-US" dirty="0" smtClean="0">
                          <a:solidFill>
                            <a:schemeClr val="tx1"/>
                          </a:solidFill>
                        </a:rPr>
                        <a:t>Moderate</a:t>
                      </a:r>
                      <a:endParaRPr lang="en-US" dirty="0">
                        <a:solidFill>
                          <a:schemeClr val="tx1"/>
                        </a:solidFill>
                      </a:endParaRPr>
                    </a:p>
                  </a:txBody>
                  <a:tcPr anchor="ctr">
                    <a:solidFill>
                      <a:schemeClr val="accent5">
                        <a:lumMod val="20000"/>
                        <a:lumOff val="80000"/>
                      </a:schemeClr>
                    </a:solidFill>
                  </a:tcPr>
                </a:tc>
                <a:tc>
                  <a:txBody>
                    <a:bodyPr/>
                    <a:lstStyle/>
                    <a:p>
                      <a:pPr algn="ctr"/>
                      <a:r>
                        <a:rPr lang="en-US" dirty="0" smtClean="0">
                          <a:solidFill>
                            <a:schemeClr val="tx1"/>
                          </a:solidFill>
                        </a:rPr>
                        <a:t>Strong</a:t>
                      </a:r>
                      <a:endParaRPr lang="en-US" dirty="0">
                        <a:solidFill>
                          <a:schemeClr val="tx1"/>
                        </a:solidFill>
                      </a:endParaRPr>
                    </a:p>
                  </a:txBody>
                  <a:tcPr anchor="ctr">
                    <a:solidFill>
                      <a:srgbClr val="FFBBAB"/>
                    </a:solidFill>
                  </a:tcPr>
                </a:tc>
              </a:tr>
              <a:tr h="5388467">
                <a:tc>
                  <a:txBody>
                    <a:bodyPr/>
                    <a:lstStyle/>
                    <a:p>
                      <a:r>
                        <a:rPr lang="en-US" dirty="0" smtClean="0">
                          <a:solidFill>
                            <a:schemeClr val="tx1"/>
                          </a:solidFill>
                        </a:rPr>
                        <a:t>Incorporates research from </a:t>
                      </a:r>
                      <a:r>
                        <a:rPr lang="en-US" i="1" dirty="0" smtClean="0">
                          <a:solidFill>
                            <a:schemeClr val="tx1"/>
                          </a:solidFill>
                        </a:rPr>
                        <a:t>other</a:t>
                      </a:r>
                      <a:r>
                        <a:rPr lang="en-US" dirty="0" smtClean="0">
                          <a:solidFill>
                            <a:schemeClr val="tx1"/>
                          </a:solidFill>
                        </a:rPr>
                        <a:t> evidence-based programs into program</a:t>
                      </a:r>
                      <a:r>
                        <a:rPr lang="en-US" baseline="0" dirty="0" smtClean="0">
                          <a:solidFill>
                            <a:schemeClr val="tx1"/>
                          </a:solidFill>
                        </a:rPr>
                        <a:t> design;</a:t>
                      </a:r>
                    </a:p>
                    <a:p>
                      <a:endParaRPr lang="en-US" baseline="0" dirty="0" smtClean="0">
                        <a:solidFill>
                          <a:schemeClr val="tx1"/>
                        </a:solidFill>
                      </a:endParaRPr>
                    </a:p>
                    <a:p>
                      <a:r>
                        <a:rPr lang="en-US" baseline="0" dirty="0" smtClean="0">
                          <a:solidFill>
                            <a:schemeClr val="tx1"/>
                          </a:solidFill>
                        </a:rPr>
                        <a:t>and/or </a:t>
                      </a:r>
                    </a:p>
                    <a:p>
                      <a:endParaRPr lang="en-US" baseline="0" dirty="0" smtClean="0">
                        <a:solidFill>
                          <a:schemeClr val="tx1"/>
                        </a:solidFill>
                      </a:endParaRPr>
                    </a:p>
                    <a:p>
                      <a:r>
                        <a:rPr lang="en-US" baseline="0" dirty="0" smtClean="0">
                          <a:solidFill>
                            <a:schemeClr val="tx1"/>
                          </a:solidFill>
                        </a:rPr>
                        <a:t>Demonstrates collection of performance measure data on proposed intervention</a:t>
                      </a:r>
                    </a:p>
                  </a:txBody>
                  <a:tcPr>
                    <a:solidFill>
                      <a:schemeClr val="tx2">
                        <a:lumMod val="20000"/>
                        <a:lumOff val="80000"/>
                      </a:schemeClr>
                    </a:solidFill>
                  </a:tcPr>
                </a:tc>
                <a:tc>
                  <a:txBody>
                    <a:bodyPr/>
                    <a:lstStyle/>
                    <a:p>
                      <a:r>
                        <a:rPr lang="en-US" dirty="0" smtClean="0">
                          <a:solidFill>
                            <a:schemeClr val="tx1"/>
                          </a:solidFill>
                        </a:rPr>
                        <a:t>Shows positive</a:t>
                      </a:r>
                      <a:r>
                        <a:rPr lang="en-US" baseline="0" dirty="0" smtClean="0">
                          <a:solidFill>
                            <a:schemeClr val="tx1"/>
                          </a:solidFill>
                        </a:rPr>
                        <a:t> findings from an</a:t>
                      </a:r>
                      <a:r>
                        <a:rPr lang="en-US" baseline="0" dirty="0" smtClean="0">
                          <a:solidFill>
                            <a:srgbClr val="FF0000"/>
                          </a:solidFill>
                        </a:rPr>
                        <a:t> </a:t>
                      </a:r>
                      <a:r>
                        <a:rPr lang="en-US" b="1" baseline="0" dirty="0" smtClean="0">
                          <a:solidFill>
                            <a:schemeClr val="tx1"/>
                          </a:solidFill>
                        </a:rPr>
                        <a:t>outcome evaluation </a:t>
                      </a:r>
                      <a:r>
                        <a:rPr lang="en-US" baseline="0" dirty="0" smtClean="0">
                          <a:solidFill>
                            <a:schemeClr val="tx1"/>
                          </a:solidFill>
                        </a:rPr>
                        <a:t>of the same intervention as proposed. </a:t>
                      </a:r>
                    </a:p>
                    <a:p>
                      <a:endParaRPr lang="en-US" baseline="0" dirty="0" smtClean="0">
                        <a:solidFill>
                          <a:schemeClr val="tx1"/>
                        </a:solidFill>
                      </a:endParaRPr>
                    </a:p>
                    <a:p>
                      <a:r>
                        <a:rPr lang="en-US" baseline="0" dirty="0" smtClean="0">
                          <a:solidFill>
                            <a:schemeClr val="tx1"/>
                          </a:solidFill>
                        </a:rPr>
                        <a:t>May be </a:t>
                      </a:r>
                      <a:r>
                        <a:rPr lang="en-US" b="1" baseline="0" dirty="0" smtClean="0">
                          <a:solidFill>
                            <a:schemeClr val="tx1"/>
                          </a:solidFill>
                        </a:rPr>
                        <a:t>internal or external </a:t>
                      </a:r>
                      <a:r>
                        <a:rPr lang="en-US" baseline="0" dirty="0" smtClean="0">
                          <a:solidFill>
                            <a:schemeClr val="tx1"/>
                          </a:solidFill>
                        </a:rPr>
                        <a:t>evaluation.</a:t>
                      </a:r>
                    </a:p>
                    <a:p>
                      <a:endParaRPr lang="en-US" dirty="0" smtClean="0">
                        <a:solidFill>
                          <a:schemeClr val="tx1"/>
                        </a:solidFill>
                      </a:endParaRPr>
                    </a:p>
                    <a:p>
                      <a:endParaRPr lang="en-US" dirty="0" smtClean="0">
                        <a:solidFill>
                          <a:schemeClr val="tx1"/>
                        </a:solidFill>
                      </a:endParaRPr>
                    </a:p>
                  </a:txBody>
                  <a:tcPr>
                    <a:solidFill>
                      <a:schemeClr val="accent4">
                        <a:lumMod val="20000"/>
                        <a:lumOff val="80000"/>
                      </a:schemeClr>
                    </a:solidFill>
                  </a:tcPr>
                </a:tc>
                <a:tc>
                  <a:txBody>
                    <a:bodyPr/>
                    <a:lstStyle/>
                    <a:p>
                      <a:r>
                        <a:rPr lang="en-US" dirty="0" smtClean="0">
                          <a:solidFill>
                            <a:schemeClr val="tx1"/>
                          </a:solidFill>
                        </a:rPr>
                        <a:t>Shows positive </a:t>
                      </a:r>
                      <a:r>
                        <a:rPr lang="en-US" baseline="0" dirty="0" smtClean="0">
                          <a:solidFill>
                            <a:schemeClr val="tx1"/>
                          </a:solidFill>
                        </a:rPr>
                        <a:t>findings from an </a:t>
                      </a:r>
                      <a:r>
                        <a:rPr lang="en-US" b="1" baseline="0" dirty="0" smtClean="0">
                          <a:solidFill>
                            <a:schemeClr val="tx1"/>
                          </a:solidFill>
                        </a:rPr>
                        <a:t>impact evaluation </a:t>
                      </a:r>
                      <a:r>
                        <a:rPr lang="en-US" baseline="0" dirty="0" smtClean="0">
                          <a:solidFill>
                            <a:schemeClr val="tx1"/>
                          </a:solidFill>
                        </a:rPr>
                        <a:t>of the </a:t>
                      </a:r>
                      <a:r>
                        <a:rPr lang="en-US" b="0" baseline="0" dirty="0" smtClean="0">
                          <a:solidFill>
                            <a:schemeClr val="tx1"/>
                          </a:solidFill>
                        </a:rPr>
                        <a:t>same intervention </a:t>
                      </a:r>
                      <a:r>
                        <a:rPr lang="en-US" baseline="0" dirty="0" smtClean="0">
                          <a:solidFill>
                            <a:schemeClr val="tx1"/>
                          </a:solidFill>
                        </a:rPr>
                        <a:t>as proposed. </a:t>
                      </a:r>
                    </a:p>
                    <a:p>
                      <a:endParaRPr lang="en-US" baseline="0" dirty="0" smtClean="0">
                        <a:solidFill>
                          <a:schemeClr val="tx1"/>
                        </a:solidFill>
                      </a:endParaRPr>
                    </a:p>
                    <a:p>
                      <a:r>
                        <a:rPr lang="en-US" b="1" baseline="0" dirty="0" smtClean="0">
                          <a:solidFill>
                            <a:schemeClr val="tx1"/>
                          </a:solidFill>
                        </a:rPr>
                        <a:t>Cannot</a:t>
                      </a:r>
                      <a:r>
                        <a:rPr lang="en-US" baseline="0" dirty="0" smtClean="0">
                          <a:solidFill>
                            <a:schemeClr val="tx1"/>
                          </a:solidFill>
                        </a:rPr>
                        <a:t> be an </a:t>
                      </a:r>
                      <a:r>
                        <a:rPr lang="en-US" b="0" baseline="0" dirty="0" smtClean="0">
                          <a:solidFill>
                            <a:schemeClr val="tx1"/>
                          </a:solidFill>
                        </a:rPr>
                        <a:t>internal evaluation</a:t>
                      </a:r>
                      <a:r>
                        <a:rPr lang="en-US" baseline="0" dirty="0" smtClean="0">
                          <a:solidFill>
                            <a:schemeClr val="tx1"/>
                          </a:solidFill>
                        </a:rPr>
                        <a:t>. </a:t>
                      </a:r>
                      <a:endParaRPr lang="en-US" baseline="0" dirty="0" smtClean="0">
                        <a:solidFill>
                          <a:schemeClr val="tx1"/>
                        </a:solidFill>
                      </a:endParaRPr>
                    </a:p>
                    <a:p>
                      <a:endParaRPr lang="en-US" baseline="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May be a </a:t>
                      </a:r>
                      <a:r>
                        <a:rPr lang="en-US" b="1" baseline="0" dirty="0" smtClean="0">
                          <a:solidFill>
                            <a:schemeClr val="tx1"/>
                          </a:solidFill>
                        </a:rPr>
                        <a:t>single site</a:t>
                      </a:r>
                      <a:r>
                        <a:rPr lang="en-US" baseline="0" dirty="0" smtClean="0">
                          <a:solidFill>
                            <a:schemeClr val="tx1"/>
                          </a:solidFill>
                        </a:rPr>
                        <a:t> evaluation.</a:t>
                      </a:r>
                      <a:endParaRPr lang="en-US" dirty="0" smtClean="0">
                        <a:solidFill>
                          <a:schemeClr val="tx1"/>
                        </a:solidFill>
                      </a:endParaRPr>
                    </a:p>
                    <a:p>
                      <a:endParaRPr lang="en-US" baseline="0" dirty="0" smtClean="0">
                        <a:solidFill>
                          <a:schemeClr val="tx1"/>
                        </a:solidFill>
                      </a:endParaRPr>
                    </a:p>
                    <a:p>
                      <a:endParaRPr lang="en-US" baseline="0" dirty="0" smtClean="0">
                        <a:solidFill>
                          <a:schemeClr val="tx1"/>
                        </a:solidFill>
                      </a:endParaRPr>
                    </a:p>
                  </a:txBody>
                  <a:tcPr>
                    <a:solidFill>
                      <a:schemeClr val="accent5">
                        <a:lumMod val="20000"/>
                        <a:lumOff val="80000"/>
                      </a:schemeClr>
                    </a:solidFill>
                  </a:tcPr>
                </a:tc>
                <a:tc>
                  <a:txBody>
                    <a:bodyPr/>
                    <a:lstStyle/>
                    <a:p>
                      <a:r>
                        <a:rPr lang="en-US" dirty="0" smtClean="0">
                          <a:solidFill>
                            <a:schemeClr val="tx1"/>
                          </a:solidFill>
                        </a:rPr>
                        <a:t>Shows positive </a:t>
                      </a:r>
                      <a:r>
                        <a:rPr lang="en-US" baseline="0" dirty="0" smtClean="0">
                          <a:solidFill>
                            <a:schemeClr val="tx1"/>
                          </a:solidFill>
                        </a:rPr>
                        <a:t>findings from an </a:t>
                      </a:r>
                      <a:r>
                        <a:rPr lang="en-US" b="1" baseline="0" dirty="0" smtClean="0">
                          <a:solidFill>
                            <a:schemeClr val="tx1"/>
                          </a:solidFill>
                        </a:rPr>
                        <a:t>impact evaluation</a:t>
                      </a:r>
                      <a:r>
                        <a:rPr lang="en-US" baseline="0" dirty="0" smtClean="0">
                          <a:solidFill>
                            <a:srgbClr val="FF0000"/>
                          </a:solidFill>
                        </a:rPr>
                        <a:t> </a:t>
                      </a:r>
                      <a:r>
                        <a:rPr lang="en-US" baseline="0" dirty="0" smtClean="0">
                          <a:solidFill>
                            <a:schemeClr val="tx1"/>
                          </a:solidFill>
                        </a:rPr>
                        <a:t>of the same intervention as proposed. </a:t>
                      </a:r>
                    </a:p>
                    <a:p>
                      <a:endParaRPr lang="en-US" baseline="0" dirty="0" smtClean="0">
                        <a:solidFill>
                          <a:schemeClr val="tx1"/>
                        </a:solidFill>
                      </a:endParaRPr>
                    </a:p>
                    <a:p>
                      <a:r>
                        <a:rPr lang="en-US" b="1" baseline="0" dirty="0" smtClean="0">
                          <a:solidFill>
                            <a:schemeClr val="tx1"/>
                          </a:solidFill>
                        </a:rPr>
                        <a:t>Cannot</a:t>
                      </a:r>
                      <a:r>
                        <a:rPr lang="en-US" baseline="0" dirty="0" smtClean="0">
                          <a:solidFill>
                            <a:schemeClr val="tx1"/>
                          </a:solidFill>
                        </a:rPr>
                        <a:t> be an </a:t>
                      </a:r>
                      <a:r>
                        <a:rPr lang="en-US" b="0" baseline="0" dirty="0" smtClean="0">
                          <a:solidFill>
                            <a:schemeClr val="tx1"/>
                          </a:solidFill>
                        </a:rPr>
                        <a:t>internal evaluation</a:t>
                      </a:r>
                      <a:r>
                        <a:rPr lang="en-US" baseline="0" dirty="0" smtClean="0">
                          <a:solidFill>
                            <a:schemeClr val="tx1"/>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Must be </a:t>
                      </a:r>
                      <a:r>
                        <a:rPr lang="en-US" b="1" baseline="0" dirty="0" smtClean="0">
                          <a:solidFill>
                            <a:schemeClr val="tx1"/>
                          </a:solidFill>
                        </a:rPr>
                        <a:t>multi-site</a:t>
                      </a:r>
                      <a:r>
                        <a:rPr lang="en-US" baseline="0" dirty="0" smtClean="0">
                          <a:solidFill>
                            <a:schemeClr val="tx1"/>
                          </a:solidFill>
                        </a:rPr>
                        <a:t> </a:t>
                      </a:r>
                      <a:r>
                        <a:rPr lang="en-US" b="1" baseline="0" dirty="0" smtClean="0">
                          <a:solidFill>
                            <a:schemeClr val="tx1"/>
                          </a:solidFill>
                        </a:rPr>
                        <a:t>and/or with different populations.</a:t>
                      </a:r>
                    </a:p>
                    <a:p>
                      <a:endParaRPr lang="en-US" baseline="0" dirty="0" smtClean="0">
                        <a:solidFill>
                          <a:schemeClr val="tx1"/>
                        </a:solidFill>
                      </a:endParaRPr>
                    </a:p>
                    <a:p>
                      <a:endParaRPr lang="en-US" baseline="0" dirty="0" smtClean="0">
                        <a:solidFill>
                          <a:schemeClr val="tx1"/>
                        </a:solidFill>
                      </a:endParaRPr>
                    </a:p>
                  </a:txBody>
                  <a:tcPr>
                    <a:solidFill>
                      <a:srgbClr val="FFBBAB"/>
                    </a:solidFill>
                  </a:tcPr>
                </a:tc>
              </a:tr>
            </a:tbl>
          </a:graphicData>
        </a:graphic>
      </p:graphicFrame>
      <p:sp>
        <p:nvSpPr>
          <p:cNvPr id="6" name="Slide Number Placeholder 5"/>
          <p:cNvSpPr>
            <a:spLocks noGrp="1"/>
          </p:cNvSpPr>
          <p:nvPr>
            <p:ph type="sldNum" sz="quarter" idx="12"/>
          </p:nvPr>
        </p:nvSpPr>
        <p:spPr/>
        <p:txBody>
          <a:bodyPr/>
          <a:lstStyle/>
          <a:p>
            <a:fld id="{1DB5379B-6F0A-3548-AC69-0D2DB46577D4}" type="slidenum">
              <a:rPr lang="en-US" smtClean="0"/>
              <a:pPr/>
              <a:t>9</a:t>
            </a:fld>
            <a:endParaRPr lang="en-US"/>
          </a:p>
        </p:txBody>
      </p:sp>
      <p:sp>
        <p:nvSpPr>
          <p:cNvPr id="3" name="TextBox 2"/>
          <p:cNvSpPr txBox="1"/>
          <p:nvPr/>
        </p:nvSpPr>
        <p:spPr>
          <a:xfrm>
            <a:off x="457200" y="4252404"/>
            <a:ext cx="8229599" cy="1402672"/>
          </a:xfrm>
          <a:prstGeom prst="rect">
            <a:avLst/>
          </a:prstGeom>
        </p:spPr>
        <p:txBody>
          <a:bodyPr wrap="square" lIns="0" tIns="0" rIns="0" bIns="0" rtlCol="0">
            <a:noAutofit/>
          </a:bodyPr>
          <a:lstStyle/>
          <a:p>
            <a:pPr marL="0" indent="0">
              <a:spcBef>
                <a:spcPts val="1200"/>
              </a:spcBef>
              <a:spcAft>
                <a:spcPts val="0"/>
              </a:spcAft>
              <a:buNone/>
            </a:pPr>
            <a:endParaRPr lang="en-US" sz="1600" dirty="0" err="1" smtClean="0"/>
          </a:p>
        </p:txBody>
      </p:sp>
    </p:spTree>
    <p:extLst>
      <p:ext uri="{BB962C8B-B14F-4D97-AF65-F5344CB8AC3E}">
        <p14:creationId xmlns:p14="http://schemas.microsoft.com/office/powerpoint/2010/main" val="2849645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CF_Std_Blue_2016">
  <a:themeElements>
    <a:clrScheme name="ICF Blue">
      <a:dk1>
        <a:sysClr val="windowText" lastClr="000000"/>
      </a:dk1>
      <a:lt1>
        <a:sysClr val="window" lastClr="FFFFFF"/>
      </a:lt1>
      <a:dk2>
        <a:srgbClr val="00538B"/>
      </a:dk2>
      <a:lt2>
        <a:srgbClr val="D8E0E3"/>
      </a:lt2>
      <a:accent1>
        <a:srgbClr val="00538B"/>
      </a:accent1>
      <a:accent2>
        <a:srgbClr val="00A2E0"/>
      </a:accent2>
      <a:accent3>
        <a:srgbClr val="00AFAA"/>
      </a:accent3>
      <a:accent4>
        <a:srgbClr val="69C14C"/>
      </a:accent4>
      <a:accent5>
        <a:srgbClr val="F29934"/>
      </a:accent5>
      <a:accent6>
        <a:srgbClr val="E1085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extLst>
    <a:ext uri="{05A4C25C-085E-4340-85A3-A5531E510DB2}">
      <thm15:themeFamily xmlns:thm15="http://schemas.microsoft.com/office/thememl/2012/main" name="PPT Blank Template Standard BLUE [Read-Only]" id="{D3DAB24F-5611-4317-B3C9-54E7DDEDADED}" vid="{10E4AB98-7E64-43D1-AD9B-3270146F6D8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4B1590CE53F449FADAF2BBDA795DE" ma:contentTypeVersion="6" ma:contentTypeDescription="Create a new document." ma:contentTypeScope="" ma:versionID="6d226440aa8b8aa81f16cad52b271497">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61DD252-4A78-4C07-A4F6-F2C47A0778D6}"/>
</file>

<file path=customXml/itemProps2.xml><?xml version="1.0" encoding="utf-8"?>
<ds:datastoreItem xmlns:ds="http://schemas.openxmlformats.org/officeDocument/2006/customXml" ds:itemID="{6C0AF122-AAC5-4A5F-B533-AC747D237522}"/>
</file>

<file path=customXml/itemProps3.xml><?xml version="1.0" encoding="utf-8"?>
<ds:datastoreItem xmlns:ds="http://schemas.openxmlformats.org/officeDocument/2006/customXml" ds:itemID="{AFA6B63C-7713-4E3B-9C59-C78FCDC69D56}"/>
</file>

<file path=docProps/app.xml><?xml version="1.0" encoding="utf-8"?>
<Properties xmlns="http://schemas.openxmlformats.org/officeDocument/2006/extended-properties" xmlns:vt="http://schemas.openxmlformats.org/officeDocument/2006/docPropsVTypes">
  <TotalTime>16668</TotalTime>
  <Words>2724</Words>
  <Application>Microsoft Office PowerPoint</Application>
  <PresentationFormat>On-screen Show (4:3)</PresentationFormat>
  <Paragraphs>217</Paragraphs>
  <Slides>29</Slides>
  <Notes>12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29</vt:i4>
      </vt:variant>
    </vt:vector>
  </HeadingPairs>
  <TitlesOfParts>
    <vt:vector size="40" baseType="lpstr">
      <vt:lpstr>Arial</vt:lpstr>
      <vt:lpstr>Calibri</vt:lpstr>
      <vt:lpstr>Courier New</vt:lpstr>
      <vt:lpstr>Lucida Grande</vt:lpstr>
      <vt:lpstr>Wingdings</vt:lpstr>
      <vt:lpstr>1_Office Theme</vt:lpstr>
      <vt:lpstr>2_Office Theme</vt:lpstr>
      <vt:lpstr>3_Office Theme</vt:lpstr>
      <vt:lpstr>4_Office Theme</vt:lpstr>
      <vt:lpstr>5_Office Theme</vt:lpstr>
      <vt:lpstr>ICF_Std_Blue_2016</vt:lpstr>
      <vt:lpstr>Evidence Base  </vt:lpstr>
      <vt:lpstr>Learning Objectives</vt:lpstr>
      <vt:lpstr>Evidence Base</vt:lpstr>
      <vt:lpstr>Evidence Base</vt:lpstr>
      <vt:lpstr>Evidence Tiers</vt:lpstr>
      <vt:lpstr>Three Changes Related to Evidence Tiers in 2019 NOFO</vt:lpstr>
      <vt:lpstr>Quick Refresher: Types of Evaluations</vt:lpstr>
      <vt:lpstr>Quick Refresher: Impact Evaluations</vt:lpstr>
      <vt:lpstr>Evidence Tiers</vt:lpstr>
      <vt:lpstr>Evidence Tiers of 2018 Competitively Funded Applicants</vt:lpstr>
      <vt:lpstr>Pop Quiz: What Tier Am I?</vt:lpstr>
      <vt:lpstr>Applicants with Multiple Proposed Interventions </vt:lpstr>
      <vt:lpstr>Evidence Quality</vt:lpstr>
      <vt:lpstr>Evidence Quality</vt:lpstr>
      <vt:lpstr>Evidence Quality (Pre-preliminary)</vt:lpstr>
      <vt:lpstr>Evidence Quality (Pre-preliminary)</vt:lpstr>
      <vt:lpstr>Evidence Quality (Pre-preliminary)</vt:lpstr>
      <vt:lpstr>Evidence Quality (Pre-preliminary)</vt:lpstr>
      <vt:lpstr>Evidence Quality (Preliminary, Moderate, Strong)</vt:lpstr>
      <vt:lpstr>Evidence Quality (Preliminary, Moderate, Strong)</vt:lpstr>
      <vt:lpstr>Evidence Quality (Preliminary, Moderate, Strong)</vt:lpstr>
      <vt:lpstr>Using Studies of Other Organizations’ Programs</vt:lpstr>
      <vt:lpstr>What Counts as the “Same Intervention”?</vt:lpstr>
      <vt:lpstr>Where Can I Find Evidence about Other Similar Interventions?</vt:lpstr>
      <vt:lpstr>Case Studies</vt:lpstr>
      <vt:lpstr>Applicant A</vt:lpstr>
      <vt:lpstr>Applicant B</vt:lpstr>
      <vt:lpstr>Applicant C</vt:lpstr>
      <vt:lpstr>Questions to Think About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Mike Long</cp:lastModifiedBy>
  <cp:revision>499</cp:revision>
  <cp:lastPrinted>2014-06-03T19:12:56Z</cp:lastPrinted>
  <dcterms:created xsi:type="dcterms:W3CDTF">2013-02-08T15:06:34Z</dcterms:created>
  <dcterms:modified xsi:type="dcterms:W3CDTF">2018-11-16T20:31:41Z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0x010100C9E4B1590CE53F449FADAF2BBDA795DE</vt:lpwstr>
  </property>
</Properties>
</file>